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8" r:id="rId2"/>
  </p:sldIdLst>
  <p:sldSz cx="9144000" cy="5143500" type="screen16x9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06A374E-53DC-435B-BBF5-3B801EBB049E}">
          <p14:sldIdLst>
            <p14:sldId id="328"/>
          </p14:sldIdLst>
        </p14:section>
        <p14:section name="Untitled Section" id="{DD42FA45-1CF4-4B66-A095-F7FA19714A9F}">
          <p14:sldIdLst/>
        </p14:section>
      </p14:sectionLst>
    </p:ext>
    <p:ext uri="{EFAFB233-063F-42B5-8137-9DF3F51BA10A}">
      <p15:sldGuideLst xmlns:p15="http://schemas.microsoft.com/office/powerpoint/2012/main">
        <p15:guide id="1" pos="672" userDrawn="1">
          <p15:clr>
            <a:srgbClr val="A4A3A4"/>
          </p15:clr>
        </p15:guide>
        <p15:guide id="2" orient="horz" pos="2052" userDrawn="1">
          <p15:clr>
            <a:srgbClr val="A4A3A4"/>
          </p15:clr>
        </p15:guide>
        <p15:guide id="3" pos="43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 Steinauer" initials="JS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7D0A"/>
    <a:srgbClr val="6BA3C2"/>
    <a:srgbClr val="6D9BB0"/>
    <a:srgbClr val="CE1017"/>
    <a:srgbClr val="CF7D3D"/>
    <a:srgbClr val="B86D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74" autoAdjust="0"/>
    <p:restoredTop sz="95280" autoAdjust="0"/>
  </p:normalViewPr>
  <p:slideViewPr>
    <p:cSldViewPr snapToGrid="0" snapToObjects="1" showGuides="1">
      <p:cViewPr varScale="1">
        <p:scale>
          <a:sx n="150" d="100"/>
          <a:sy n="150" d="100"/>
        </p:scale>
        <p:origin x="696" y="108"/>
      </p:cViewPr>
      <p:guideLst>
        <p:guide pos="672"/>
        <p:guide orient="horz" pos="2052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leath, Jason" userId="303c41c6-3373-4b7a-ba5f-87b5212c6b96" providerId="ADAL" clId="{38987271-2C1F-4D19-8859-E4BA72DA955E}"/>
    <pc:docChg chg="delSld modSection">
      <pc:chgData name="Sleath, Jason" userId="303c41c6-3373-4b7a-ba5f-87b5212c6b96" providerId="ADAL" clId="{38987271-2C1F-4D19-8859-E4BA72DA955E}" dt="2022-10-20T12:36:47.310" v="5" actId="47"/>
      <pc:docMkLst>
        <pc:docMk/>
      </pc:docMkLst>
      <pc:sldChg chg="del">
        <pc:chgData name="Sleath, Jason" userId="303c41c6-3373-4b7a-ba5f-87b5212c6b96" providerId="ADAL" clId="{38987271-2C1F-4D19-8859-E4BA72DA955E}" dt="2022-10-20T12:36:40.831" v="0" actId="47"/>
        <pc:sldMkLst>
          <pc:docMk/>
          <pc:sldMk cId="1898613826" sldId="322"/>
        </pc:sldMkLst>
      </pc:sldChg>
      <pc:sldChg chg="del">
        <pc:chgData name="Sleath, Jason" userId="303c41c6-3373-4b7a-ba5f-87b5212c6b96" providerId="ADAL" clId="{38987271-2C1F-4D19-8859-E4BA72DA955E}" dt="2022-10-20T12:36:45.532" v="4" actId="47"/>
        <pc:sldMkLst>
          <pc:docMk/>
          <pc:sldMk cId="921941214" sldId="327"/>
        </pc:sldMkLst>
      </pc:sldChg>
      <pc:sldChg chg="del">
        <pc:chgData name="Sleath, Jason" userId="303c41c6-3373-4b7a-ba5f-87b5212c6b96" providerId="ADAL" clId="{38987271-2C1F-4D19-8859-E4BA72DA955E}" dt="2022-10-20T12:36:44.400" v="3" actId="47"/>
        <pc:sldMkLst>
          <pc:docMk/>
          <pc:sldMk cId="557625018" sldId="329"/>
        </pc:sldMkLst>
      </pc:sldChg>
      <pc:sldChg chg="del">
        <pc:chgData name="Sleath, Jason" userId="303c41c6-3373-4b7a-ba5f-87b5212c6b96" providerId="ADAL" clId="{38987271-2C1F-4D19-8859-E4BA72DA955E}" dt="2022-10-20T12:36:47.310" v="5" actId="47"/>
        <pc:sldMkLst>
          <pc:docMk/>
          <pc:sldMk cId="1895442320" sldId="330"/>
        </pc:sldMkLst>
      </pc:sldChg>
      <pc:sldChg chg="del">
        <pc:chgData name="Sleath, Jason" userId="303c41c6-3373-4b7a-ba5f-87b5212c6b96" providerId="ADAL" clId="{38987271-2C1F-4D19-8859-E4BA72DA955E}" dt="2022-10-20T12:36:43.643" v="2" actId="47"/>
        <pc:sldMkLst>
          <pc:docMk/>
          <pc:sldMk cId="846907507" sldId="331"/>
        </pc:sldMkLst>
      </pc:sldChg>
      <pc:sldChg chg="del">
        <pc:chgData name="Sleath, Jason" userId="303c41c6-3373-4b7a-ba5f-87b5212c6b96" providerId="ADAL" clId="{38987271-2C1F-4D19-8859-E4BA72DA955E}" dt="2022-10-20T12:36:41.870" v="1" actId="47"/>
        <pc:sldMkLst>
          <pc:docMk/>
          <pc:sldMk cId="930948510" sldId="332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r">
              <a:defRPr sz="1300"/>
            </a:lvl1pPr>
          </a:lstStyle>
          <a:p>
            <a:fld id="{80344AF2-34DE-4742-9282-DF7F272DE5F4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r">
              <a:defRPr sz="1300"/>
            </a:lvl1pPr>
          </a:lstStyle>
          <a:p>
            <a:fld id="{E1126973-F2AC-5D40-AE69-7F0F8FFDFE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360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r">
              <a:defRPr sz="1300"/>
            </a:lvl1pPr>
          </a:lstStyle>
          <a:p>
            <a:fld id="{8DA07220-0F3B-1C4E-B15A-03DC4F66C708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2950"/>
            <a:ext cx="6616700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956" tIns="48478" rIns="96956" bIns="4847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6956" tIns="48478" rIns="96956" bIns="4847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r">
              <a:defRPr sz="1300"/>
            </a:lvl1pPr>
          </a:lstStyle>
          <a:p>
            <a:fld id="{BEC190F5-2144-1345-B269-273584769D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003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Customer Support Function:</a:t>
            </a:r>
          </a:p>
          <a:p>
            <a:r>
              <a:rPr lang="de-AT" dirty="0"/>
              <a:t>Remote Inventory &amp; Product Events</a:t>
            </a:r>
          </a:p>
          <a:p>
            <a:r>
              <a:rPr lang="de-AT" dirty="0"/>
              <a:t>Operations Teams (all the markets)</a:t>
            </a:r>
          </a:p>
          <a:p>
            <a:r>
              <a:rPr lang="de-AT" dirty="0"/>
              <a:t>Operations market support team (Ocs, Projects)</a:t>
            </a:r>
          </a:p>
          <a:p>
            <a:r>
              <a:rPr lang="de-AT" dirty="0"/>
              <a:t>Quality</a:t>
            </a:r>
          </a:p>
          <a:p>
            <a:r>
              <a:rPr lang="de-AT" dirty="0"/>
              <a:t>Training</a:t>
            </a:r>
          </a:p>
          <a:p>
            <a:endParaRPr lang="de-AT" dirty="0"/>
          </a:p>
          <a:p>
            <a:r>
              <a:rPr lang="de-AT" dirty="0"/>
              <a:t>DC: Get content of Slide + picture of DC or team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190F5-2144-1345-B269-273584769D3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400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99418" y="1321779"/>
            <a:ext cx="7244700" cy="674758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90000"/>
              </a:lnSpc>
              <a:defRPr sz="4000" b="1" i="0" baseline="0">
                <a:latin typeface="+mj-lt"/>
                <a:ea typeface="Avenir Next LT Pro Demi" charset="0"/>
                <a:cs typeface="Avenir Next LT Pro Demi" charset="0"/>
              </a:defRPr>
            </a:lvl1pPr>
          </a:lstStyle>
          <a:p>
            <a:r>
              <a:rPr lang="en-US" dirty="0"/>
              <a:t>Section Heading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704832" y="2163032"/>
            <a:ext cx="901344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tailEnd type="none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563589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635" y="1228162"/>
            <a:ext cx="7824659" cy="2850780"/>
          </a:xfrm>
          <a:prstGeom prst="rect">
            <a:avLst/>
          </a:prstGeom>
        </p:spPr>
        <p:txBody>
          <a:bodyPr/>
          <a:lstStyle>
            <a:lvl1pPr marL="231775" indent="-231775">
              <a:defRPr sz="2400" b="0" i="0">
                <a:latin typeface="+mj-lt"/>
                <a:ea typeface="AvenirNext LT Pro" charset="0"/>
                <a:cs typeface="AvenirNext LT Pro" charset="0"/>
              </a:defRPr>
            </a:lvl1pPr>
            <a:lvl2pPr marL="687388" indent="-284163">
              <a:defRPr sz="2400" b="0" i="0">
                <a:latin typeface="+mj-lt"/>
                <a:ea typeface="AvenirNext LT Pro" charset="0"/>
                <a:cs typeface="AvenirNext LT Pro" charset="0"/>
              </a:defRPr>
            </a:lvl2pPr>
            <a:lvl3pPr>
              <a:defRPr sz="1800" b="0" i="0">
                <a:latin typeface="+mj-lt"/>
                <a:ea typeface="AvenirNext LT Pro" charset="0"/>
                <a:cs typeface="AvenirNext LT Pro" charset="0"/>
              </a:defRPr>
            </a:lvl3pPr>
            <a:lvl4pPr>
              <a:defRPr sz="1800" b="0" i="0">
                <a:latin typeface="+mj-lt"/>
                <a:ea typeface="AvenirNext LT Pro" charset="0"/>
                <a:cs typeface="AvenirNext LT Pro" charset="0"/>
              </a:defRPr>
            </a:lvl4pPr>
            <a:lvl5pPr>
              <a:defRPr sz="1800" b="0" i="0">
                <a:latin typeface="+mj-lt"/>
                <a:ea typeface="AvenirNext LT Pro" charset="0"/>
                <a:cs typeface="AvenirNext LT Pro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EA5B6-79C9-9C4C-88BE-60314A1C628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34293" y="4695366"/>
            <a:ext cx="394725" cy="1468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AEA5B6-79C9-9C4C-88BE-60314A1C628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704832" y="1117152"/>
            <a:ext cx="901344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tailEnd type="none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425977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622633"/>
            <a:ext cx="9144000" cy="549089"/>
          </a:xfrm>
          <a:prstGeom prst="rect">
            <a:avLst/>
          </a:prstGeom>
          <a:solidFill>
            <a:srgbClr val="6BA3C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99280" y="4219812"/>
            <a:ext cx="906403" cy="5969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4293" y="4695366"/>
            <a:ext cx="394725" cy="1468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D0AEA5B6-79C9-9C4C-88BE-60314A1C62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607113" y="388471"/>
            <a:ext cx="6968064" cy="750072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400">
              <a:spcBef>
                <a:spcPts val="0"/>
              </a:spcBef>
              <a:defRPr/>
            </a:pPr>
            <a:endParaRPr lang="en-US" sz="2200" b="1" kern="0" dirty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2697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78F83D11-BD70-094F-B25C-DAFB3D51D09A}"/>
              </a:ext>
            </a:extLst>
          </p:cNvPr>
          <p:cNvSpPr txBox="1">
            <a:spLocks/>
          </p:cNvSpPr>
          <p:nvPr/>
        </p:nvSpPr>
        <p:spPr>
          <a:xfrm>
            <a:off x="614360" y="388471"/>
            <a:ext cx="7095287" cy="67475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000" b="1" dirty="0"/>
          </a:p>
          <a:p>
            <a:pPr algn="l"/>
            <a:r>
              <a:rPr lang="en-US" sz="2000" b="1" dirty="0"/>
              <a:t>Account Statements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01ECB41-F381-42C8-ACA9-77A4E97D4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sz="1600" dirty="0"/>
              <a:t>Our Account Statement </a:t>
            </a:r>
          </a:p>
          <a:p>
            <a:pPr marL="0" indent="0">
              <a:buNone/>
            </a:pPr>
            <a:r>
              <a:rPr lang="en-IE" sz="1600" dirty="0"/>
              <a:t>	</a:t>
            </a:r>
          </a:p>
          <a:p>
            <a:pPr lvl="1"/>
            <a:r>
              <a:rPr lang="en-IE" sz="1600" dirty="0"/>
              <a:t>Sent twice a month, on the first working day and on 15</a:t>
            </a:r>
            <a:r>
              <a:rPr lang="en-IE" sz="1600" baseline="30000" dirty="0"/>
              <a:t>th</a:t>
            </a:r>
            <a:r>
              <a:rPr lang="en-IE" sz="1600" dirty="0"/>
              <a:t> of each month (if it falls to a weekend, we will send it on the following week Monday) and</a:t>
            </a:r>
          </a:p>
          <a:p>
            <a:pPr lvl="1"/>
            <a:r>
              <a:rPr lang="en-IE" sz="1600" dirty="0"/>
              <a:t>confirming the open balance on your account as per the defined date, by</a:t>
            </a:r>
          </a:p>
          <a:p>
            <a:pPr lvl="1"/>
            <a:r>
              <a:rPr lang="en-IE" sz="1600" dirty="0"/>
              <a:t>listing all the open/unpaid sales documents and available credit notes, detailing the origin and remaining/payable balance and required payment date of each documents.</a:t>
            </a:r>
          </a:p>
          <a:p>
            <a:pPr lvl="1"/>
            <a:r>
              <a:rPr lang="en-IE" sz="1600" dirty="0"/>
              <a:t>Also highlighting the documents with past payment due date.</a:t>
            </a:r>
          </a:p>
          <a:p>
            <a:endParaRPr lang="en-IE" sz="1600" dirty="0"/>
          </a:p>
          <a:p>
            <a:endParaRPr lang="en-IE" sz="1600" dirty="0"/>
          </a:p>
          <a:p>
            <a:endParaRPr lang="en-IE" sz="1600" dirty="0"/>
          </a:p>
          <a:p>
            <a:endParaRPr lang="en-IE" sz="1600" dirty="0"/>
          </a:p>
          <a:p>
            <a:pPr marL="0" lvl="0" indent="0">
              <a:buNone/>
            </a:pPr>
            <a:endParaRPr lang="en-IE" sz="1600" dirty="0"/>
          </a:p>
          <a:p>
            <a:pPr marL="0" lvl="0" indent="0">
              <a:buNone/>
            </a:pPr>
            <a:endParaRPr lang="en-IE" sz="1600" dirty="0"/>
          </a:p>
          <a:p>
            <a:pPr marL="0" lvl="0" indent="0">
              <a:buNone/>
            </a:pPr>
            <a:endParaRPr lang="en-IE" sz="1600" dirty="0"/>
          </a:p>
        </p:txBody>
      </p:sp>
    </p:spTree>
    <p:extLst>
      <p:ext uri="{BB962C8B-B14F-4D97-AF65-F5344CB8AC3E}">
        <p14:creationId xmlns:p14="http://schemas.microsoft.com/office/powerpoint/2010/main" val="2669314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10838</TotalTime>
  <Words>134</Words>
  <Application>Microsoft Office PowerPoint</Application>
  <PresentationFormat>On-screen Show (16:9)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Waymire</dc:creator>
  <cp:lastModifiedBy>Sleath, Jason</cp:lastModifiedBy>
  <cp:revision>534</cp:revision>
  <cp:lastPrinted>2019-09-17T09:15:12Z</cp:lastPrinted>
  <dcterms:created xsi:type="dcterms:W3CDTF">2015-11-06T18:15:28Z</dcterms:created>
  <dcterms:modified xsi:type="dcterms:W3CDTF">2022-10-20T12:36:51Z</dcterms:modified>
</cp:coreProperties>
</file>