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9144000" cy="5143500" type="screen16x9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06A374E-53DC-435B-BBF5-3B801EBB049E}">
          <p14:sldIdLst>
            <p14:sldId id="331"/>
          </p14:sldIdLst>
        </p14:section>
        <p14:section name="Untitled Section" id="{DD42FA45-1CF4-4B66-A095-F7FA19714A9F}">
          <p14:sldIdLst/>
        </p14:section>
      </p14:sectionLst>
    </p:ext>
    <p:ext uri="{EFAFB233-063F-42B5-8137-9DF3F51BA10A}">
      <p15:sldGuideLst xmlns:p15="http://schemas.microsoft.com/office/powerpoint/2012/main">
        <p15:guide id="1" pos="672" userDrawn="1">
          <p15:clr>
            <a:srgbClr val="A4A3A4"/>
          </p15:clr>
        </p15:guide>
        <p15:guide id="2" orient="horz" pos="2052" userDrawn="1">
          <p15:clr>
            <a:srgbClr val="A4A3A4"/>
          </p15:clr>
        </p15:guide>
        <p15:guide id="3" pos="432" userDrawn="1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lia Steinauer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frameSlides="1"/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97D0A"/>
    <a:srgbClr val="6BA3C2"/>
    <a:srgbClr val="6D9BB0"/>
    <a:srgbClr val="CE1017"/>
    <a:srgbClr val="CF7D3D"/>
    <a:srgbClr val="B86D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774" autoAdjust="0"/>
    <p:restoredTop sz="95280" autoAdjust="0"/>
  </p:normalViewPr>
  <p:slideViewPr>
    <p:cSldViewPr snapToGrid="0" snapToObjects="1" showGuides="1">
      <p:cViewPr varScale="1">
        <p:scale>
          <a:sx n="150" d="100"/>
          <a:sy n="150" d="100"/>
        </p:scale>
        <p:origin x="696" y="108"/>
      </p:cViewPr>
      <p:guideLst>
        <p:guide pos="672"/>
        <p:guide orient="horz" pos="2052"/>
        <p:guide pos="432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0344AF2-34DE-4742-9282-DF7F272DE5F4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E1126973-F2AC-5D40-AE69-7F0F8FFDFEEA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3604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/>
          <a:lstStyle>
            <a:lvl1pPr algn="r">
              <a:defRPr sz="1300"/>
            </a:lvl1pPr>
          </a:lstStyle>
          <a:p>
            <a:fld id="{8DA07220-0F3B-1C4E-B15A-03DC4F66C708}" type="datetimeFigureOut">
              <a:rPr lang="en-US" smtClean="0"/>
              <a:t>10/20/2022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2950"/>
            <a:ext cx="6616700" cy="37226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956" tIns="48478" rIns="96956" bIns="48478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6956" tIns="48478" rIns="96956" bIns="48478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6956" tIns="48478" rIns="96956" bIns="48478" rtlCol="0" anchor="b"/>
          <a:lstStyle>
            <a:lvl1pPr algn="r">
              <a:defRPr sz="1300"/>
            </a:lvl1pPr>
          </a:lstStyle>
          <a:p>
            <a:fld id="{BEC190F5-2144-1345-B269-273584769D3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500394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de-AT" dirty="0"/>
              <a:t>Customer Support Function:</a:t>
            </a:r>
          </a:p>
          <a:p>
            <a:r>
              <a:rPr lang="de-AT" dirty="0"/>
              <a:t>Remote Inventory &amp; Product Events</a:t>
            </a:r>
          </a:p>
          <a:p>
            <a:r>
              <a:rPr lang="de-AT" dirty="0"/>
              <a:t>Operations Teams (all the markets)</a:t>
            </a:r>
          </a:p>
          <a:p>
            <a:r>
              <a:rPr lang="de-AT" dirty="0"/>
              <a:t>Operations market support team (Ocs, Projects)</a:t>
            </a:r>
          </a:p>
          <a:p>
            <a:r>
              <a:rPr lang="de-AT" dirty="0"/>
              <a:t>Quality</a:t>
            </a:r>
          </a:p>
          <a:p>
            <a:r>
              <a:rPr lang="de-AT" dirty="0"/>
              <a:t>Training</a:t>
            </a:r>
          </a:p>
          <a:p>
            <a:endParaRPr lang="de-AT" dirty="0"/>
          </a:p>
          <a:p>
            <a:r>
              <a:rPr lang="de-AT" dirty="0"/>
              <a:t>DC: Get content of Slide + picture of DC or team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EC190F5-2144-1345-B269-273584769D33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8656790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 hasCustomPrompt="1"/>
          </p:nvPr>
        </p:nvSpPr>
        <p:spPr>
          <a:xfrm>
            <a:off x="599418" y="1321779"/>
            <a:ext cx="7244700" cy="674758"/>
          </a:xfrm>
          <a:prstGeom prst="rect">
            <a:avLst/>
          </a:prstGeom>
        </p:spPr>
        <p:txBody>
          <a:bodyPr anchor="b"/>
          <a:lstStyle>
            <a:lvl1pPr algn="l">
              <a:lnSpc>
                <a:spcPct val="90000"/>
              </a:lnSpc>
              <a:defRPr sz="4000" b="1" i="0" baseline="0">
                <a:latin typeface="+mj-lt"/>
                <a:ea typeface="Avenir Next LT Pro Demi" charset="0"/>
                <a:cs typeface="Avenir Next LT Pro Demi" charset="0"/>
              </a:defRPr>
            </a:lvl1pPr>
          </a:lstStyle>
          <a:p>
            <a:r>
              <a:rPr lang="en-US" dirty="0"/>
              <a:t>Section Heading Style</a:t>
            </a:r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704832" y="216303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35635893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63635" y="1228162"/>
            <a:ext cx="7824659" cy="2850780"/>
          </a:xfrm>
          <a:prstGeom prst="rect">
            <a:avLst/>
          </a:prstGeom>
        </p:spPr>
        <p:txBody>
          <a:bodyPr/>
          <a:lstStyle>
            <a:lvl1pPr marL="231775" indent="-231775">
              <a:defRPr sz="2400" b="0" i="0">
                <a:latin typeface="+mj-lt"/>
                <a:ea typeface="AvenirNext LT Pro" charset="0"/>
                <a:cs typeface="AvenirNext LT Pro" charset="0"/>
              </a:defRPr>
            </a:lvl1pPr>
            <a:lvl2pPr marL="687388" indent="-284163">
              <a:defRPr sz="2400" b="0" i="0">
                <a:latin typeface="+mj-lt"/>
                <a:ea typeface="AvenirNext LT Pro" charset="0"/>
                <a:cs typeface="AvenirNext LT Pro" charset="0"/>
              </a:defRPr>
            </a:lvl2pPr>
            <a:lvl3pPr>
              <a:defRPr sz="1800" b="0" i="0">
                <a:latin typeface="+mj-lt"/>
                <a:ea typeface="AvenirNext LT Pro" charset="0"/>
                <a:cs typeface="AvenirNext LT Pro" charset="0"/>
              </a:defRPr>
            </a:lvl3pPr>
            <a:lvl4pPr>
              <a:defRPr sz="1800" b="0" i="0">
                <a:latin typeface="+mj-lt"/>
                <a:ea typeface="AvenirNext LT Pro" charset="0"/>
                <a:cs typeface="AvenirNext LT Pro" charset="0"/>
              </a:defRPr>
            </a:lvl4pPr>
            <a:lvl5pPr>
              <a:defRPr sz="1800" b="0" i="0">
                <a:latin typeface="+mj-lt"/>
                <a:ea typeface="AvenirNext LT Pro" charset="0"/>
                <a:cs typeface="AvenirNext LT Pro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AEA5B6-79C9-9C4C-88BE-60314A1C6286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9" name="Slide Number Placeholder 5"/>
          <p:cNvSpPr txBox="1">
            <a:spLocks/>
          </p:cNvSpPr>
          <p:nvPr userDrawn="1"/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457200" rtl="0" eaLnBrk="1" latinLnBrk="0" hangingPunct="1">
              <a:defRPr sz="900" kern="1200">
                <a:solidFill>
                  <a:schemeClr val="bg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3" name="Straight Connector 12"/>
          <p:cNvCxnSpPr/>
          <p:nvPr userDrawn="1"/>
        </p:nvCxnSpPr>
        <p:spPr>
          <a:xfrm>
            <a:off x="704832" y="1117152"/>
            <a:ext cx="901344" cy="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tailEnd type="none" w="med" len="lg"/>
          </a:ln>
          <a:effectLst/>
        </p:spPr>
      </p:cxnSp>
    </p:spTree>
    <p:extLst>
      <p:ext uri="{BB962C8B-B14F-4D97-AF65-F5344CB8AC3E}">
        <p14:creationId xmlns:p14="http://schemas.microsoft.com/office/powerpoint/2010/main" val="142597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4622633"/>
            <a:ext cx="9144000" cy="549089"/>
          </a:xfrm>
          <a:prstGeom prst="rect">
            <a:avLst/>
          </a:prstGeom>
          <a:solidFill>
            <a:srgbClr val="6BA3C2"/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99280" y="4219812"/>
            <a:ext cx="906403" cy="596900"/>
          </a:xfrm>
          <a:prstGeom prst="rect">
            <a:avLst/>
          </a:prstGeom>
        </p:spPr>
      </p:pic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34293" y="4695366"/>
            <a:ext cx="394725" cy="146849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D0AEA5B6-79C9-9C4C-88BE-60314A1C6286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1" name="Title 1"/>
          <p:cNvSpPr txBox="1">
            <a:spLocks/>
          </p:cNvSpPr>
          <p:nvPr userDrawn="1"/>
        </p:nvSpPr>
        <p:spPr>
          <a:xfrm>
            <a:off x="607113" y="388471"/>
            <a:ext cx="6968064" cy="750072"/>
          </a:xfrm>
          <a:prstGeom prst="rect">
            <a:avLst/>
          </a:prstGeom>
        </p:spPr>
        <p:txBody>
          <a:bodyPr anchor="b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 defTabSz="914400">
              <a:spcBef>
                <a:spcPts val="0"/>
              </a:spcBef>
              <a:defRPr/>
            </a:pPr>
            <a:endParaRPr lang="en-US" sz="2200" b="1" kern="0" dirty="0">
              <a:solidFill>
                <a:sysClr val="windowText" lastClr="000000"/>
              </a:solidFill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5626973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Title 3">
            <a:extLst>
              <a:ext uri="{FF2B5EF4-FFF2-40B4-BE49-F238E27FC236}">
                <a16:creationId xmlns:a16="http://schemas.microsoft.com/office/drawing/2014/main" id="{78F83D11-BD70-094F-B25C-DAFB3D51D09A}"/>
              </a:ext>
            </a:extLst>
          </p:cNvPr>
          <p:cNvSpPr txBox="1">
            <a:spLocks/>
          </p:cNvSpPr>
          <p:nvPr/>
        </p:nvSpPr>
        <p:spPr>
          <a:xfrm>
            <a:off x="614360" y="388471"/>
            <a:ext cx="7095287" cy="674758"/>
          </a:xfrm>
          <a:prstGeom prst="rect">
            <a:avLst/>
          </a:prstGeom>
        </p:spPr>
        <p:txBody>
          <a:bodyPr/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en-US" sz="2000" b="1" dirty="0"/>
          </a:p>
          <a:p>
            <a:pPr algn="l"/>
            <a:r>
              <a:rPr lang="en-US" sz="2000" b="1" dirty="0"/>
              <a:t>Credit Facilities</a:t>
            </a:r>
          </a:p>
        </p:txBody>
      </p:sp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E01ECB41-F381-42C8-ACA9-77A4E97D4E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IE" sz="1600" dirty="0"/>
          </a:p>
          <a:p>
            <a:r>
              <a:rPr lang="en-IE" sz="1600" dirty="0"/>
              <a:t>Payment terms and conditions are detailed in our Distributors Agreement and indicated on all Sales Invoices and Account Statements.</a:t>
            </a:r>
          </a:p>
          <a:p>
            <a:pPr lvl="0"/>
            <a:endParaRPr lang="en-IE" sz="1600" dirty="0"/>
          </a:p>
          <a:p>
            <a:pPr lvl="0"/>
            <a:r>
              <a:rPr lang="en-IE" sz="1600" dirty="0"/>
              <a:t>Not compliant with the agreed payment terms and have past due balance on your account may result:</a:t>
            </a:r>
          </a:p>
          <a:p>
            <a:pPr lvl="1"/>
            <a:r>
              <a:rPr lang="en-IE" sz="1600" dirty="0"/>
              <a:t>Delay in processing new orders, </a:t>
            </a:r>
          </a:p>
          <a:p>
            <a:pPr lvl="1"/>
            <a:r>
              <a:rPr lang="en-IE" sz="1600" dirty="0"/>
              <a:t>Charging 2% late payment fee,</a:t>
            </a:r>
          </a:p>
          <a:p>
            <a:pPr lvl="1"/>
            <a:r>
              <a:rPr lang="en-IE" sz="1600" dirty="0"/>
              <a:t>Changing Payment terms on new orders and</a:t>
            </a:r>
          </a:p>
          <a:p>
            <a:pPr lvl="1"/>
            <a:r>
              <a:rPr lang="en-IE" sz="1600" dirty="0"/>
              <a:t>Terminating the Agreement.</a:t>
            </a:r>
          </a:p>
          <a:p>
            <a:pPr marL="0" lvl="0" indent="0">
              <a:buNone/>
            </a:pPr>
            <a:endParaRPr lang="en-IE" sz="1600" dirty="0"/>
          </a:p>
          <a:p>
            <a:pPr marL="0" lvl="0" indent="0">
              <a:buNone/>
            </a:pPr>
            <a:endParaRPr lang="en-IE" sz="1600" dirty="0"/>
          </a:p>
        </p:txBody>
      </p:sp>
    </p:spTree>
    <p:extLst>
      <p:ext uri="{BB962C8B-B14F-4D97-AF65-F5344CB8AC3E}">
        <p14:creationId xmlns:p14="http://schemas.microsoft.com/office/powerpoint/2010/main" val="84690750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10838</TotalTime>
  <Words>104</Words>
  <Application>Microsoft Office PowerPoint</Application>
  <PresentationFormat>On-screen Show (16:9)</PresentationFormat>
  <Paragraphs>19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Office Theme</vt:lpstr>
      <vt:lpstr>PowerPoint Presentation</vt:lpstr>
    </vt:vector>
  </TitlesOfParts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Jessica Waymire</dc:creator>
  <cp:lastModifiedBy>Sleath, Jason</cp:lastModifiedBy>
  <cp:revision>535</cp:revision>
  <cp:lastPrinted>2019-09-17T09:15:12Z</cp:lastPrinted>
  <dcterms:created xsi:type="dcterms:W3CDTF">2015-11-06T18:15:28Z</dcterms:created>
  <dcterms:modified xsi:type="dcterms:W3CDTF">2022-10-20T12:34:04Z</dcterms:modified>
</cp:coreProperties>
</file>