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6A374E-53DC-435B-BBF5-3B801EBB049E}">
          <p14:sldIdLst>
            <p14:sldId id="315"/>
          </p14:sldIdLst>
        </p14:section>
        <p14:section name="Untitled Section" id="{DD42FA45-1CF4-4B66-A095-F7FA19714A9F}">
          <p14:sldIdLst/>
        </p14:section>
      </p14:sectionLst>
    </p:ext>
    <p:ext uri="{EFAFB233-063F-42B5-8137-9DF3F51BA10A}">
      <p15:sldGuideLst xmlns:p15="http://schemas.microsoft.com/office/powerpoint/2012/main">
        <p15:guide id="1" pos="672" userDrawn="1">
          <p15:clr>
            <a:srgbClr val="A4A3A4"/>
          </p15:clr>
        </p15:guide>
        <p15:guide id="2" orient="horz" pos="2052" userDrawn="1">
          <p15:clr>
            <a:srgbClr val="A4A3A4"/>
          </p15:clr>
        </p15:guide>
        <p15:guide id="3" pos="4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teinauer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7D0A"/>
    <a:srgbClr val="6BA3C2"/>
    <a:srgbClr val="6D9BB0"/>
    <a:srgbClr val="CE1017"/>
    <a:srgbClr val="CF7D3D"/>
    <a:srgbClr val="B86D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74" autoAdjust="0"/>
    <p:restoredTop sz="95280" autoAdjust="0"/>
  </p:normalViewPr>
  <p:slideViewPr>
    <p:cSldViewPr snapToGrid="0" snapToObjects="1" showGuides="1">
      <p:cViewPr varScale="1">
        <p:scale>
          <a:sx n="153" d="100"/>
          <a:sy n="153" d="100"/>
        </p:scale>
        <p:origin x="672" y="126"/>
      </p:cViewPr>
      <p:guideLst>
        <p:guide pos="672"/>
        <p:guide orient="horz" pos="2052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eath, Jason" userId="303c41c6-3373-4b7a-ba5f-87b5212c6b96" providerId="ADAL" clId="{84A5D94D-8BDA-4AFF-B9D6-32D04D35CD43}"/>
    <pc:docChg chg="delSld modSection">
      <pc:chgData name="Sleath, Jason" userId="303c41c6-3373-4b7a-ba5f-87b5212c6b96" providerId="ADAL" clId="{84A5D94D-8BDA-4AFF-B9D6-32D04D35CD43}" dt="2023-02-09T11:21:22.750" v="4" actId="47"/>
      <pc:docMkLst>
        <pc:docMk/>
      </pc:docMkLst>
      <pc:sldChg chg="del">
        <pc:chgData name="Sleath, Jason" userId="303c41c6-3373-4b7a-ba5f-87b5212c6b96" providerId="ADAL" clId="{84A5D94D-8BDA-4AFF-B9D6-32D04D35CD43}" dt="2023-02-09T11:21:18.415" v="0" actId="47"/>
        <pc:sldMkLst>
          <pc:docMk/>
          <pc:sldMk cId="2747142717" sldId="279"/>
        </pc:sldMkLst>
      </pc:sldChg>
      <pc:sldChg chg="del">
        <pc:chgData name="Sleath, Jason" userId="303c41c6-3373-4b7a-ba5f-87b5212c6b96" providerId="ADAL" clId="{84A5D94D-8BDA-4AFF-B9D6-32D04D35CD43}" dt="2023-02-09T11:21:20.910" v="1" actId="47"/>
        <pc:sldMkLst>
          <pc:docMk/>
          <pc:sldMk cId="3787396810" sldId="300"/>
        </pc:sldMkLst>
      </pc:sldChg>
      <pc:sldChg chg="del">
        <pc:chgData name="Sleath, Jason" userId="303c41c6-3373-4b7a-ba5f-87b5212c6b96" providerId="ADAL" clId="{84A5D94D-8BDA-4AFF-B9D6-32D04D35CD43}" dt="2023-02-09T11:21:21.569" v="2" actId="47"/>
        <pc:sldMkLst>
          <pc:docMk/>
          <pc:sldMk cId="1017569012" sldId="319"/>
        </pc:sldMkLst>
      </pc:sldChg>
      <pc:sldChg chg="del">
        <pc:chgData name="Sleath, Jason" userId="303c41c6-3373-4b7a-ba5f-87b5212c6b96" providerId="ADAL" clId="{84A5D94D-8BDA-4AFF-B9D6-32D04D35CD43}" dt="2023-02-09T11:21:22.142" v="3" actId="47"/>
        <pc:sldMkLst>
          <pc:docMk/>
          <pc:sldMk cId="2466905531" sldId="321"/>
        </pc:sldMkLst>
      </pc:sldChg>
      <pc:sldChg chg="del">
        <pc:chgData name="Sleath, Jason" userId="303c41c6-3373-4b7a-ba5f-87b5212c6b96" providerId="ADAL" clId="{84A5D94D-8BDA-4AFF-B9D6-32D04D35CD43}" dt="2023-02-09T11:21:22.750" v="4" actId="47"/>
        <pc:sldMkLst>
          <pc:docMk/>
          <pc:sldMk cId="2119502242" sldId="32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0344AF2-34DE-4742-9282-DF7F272DE5F4}" type="datetimeFigureOut">
              <a:rPr lang="en-US" smtClean="0"/>
              <a:t>2/9/2023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E1126973-F2AC-5D40-AE69-7F0F8FFDFE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60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DA07220-0F3B-1C4E-B15A-03DC4F66C708}" type="datetimeFigureOut">
              <a:rPr lang="en-US" smtClean="0"/>
              <a:t>2/9/2023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56" tIns="48478" rIns="96956" bIns="484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6956" tIns="48478" rIns="96956" bIns="484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BEC190F5-2144-1345-B269-273584769D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0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Customer Support Function:</a:t>
            </a:r>
          </a:p>
          <a:p>
            <a:r>
              <a:rPr lang="de-AT" dirty="0"/>
              <a:t>Remote Inventory &amp; Product Events</a:t>
            </a:r>
          </a:p>
          <a:p>
            <a:r>
              <a:rPr lang="de-AT" dirty="0"/>
              <a:t>Operations Teams (all the markets)</a:t>
            </a:r>
          </a:p>
          <a:p>
            <a:r>
              <a:rPr lang="de-AT" dirty="0"/>
              <a:t>Operations market support team (Ocs, Projects)</a:t>
            </a:r>
          </a:p>
          <a:p>
            <a:r>
              <a:rPr lang="de-AT" dirty="0"/>
              <a:t>Quality</a:t>
            </a:r>
          </a:p>
          <a:p>
            <a:r>
              <a:rPr lang="de-AT" dirty="0"/>
              <a:t>Training</a:t>
            </a:r>
          </a:p>
          <a:p>
            <a:endParaRPr lang="de-AT" dirty="0"/>
          </a:p>
          <a:p>
            <a:r>
              <a:rPr lang="de-AT" dirty="0"/>
              <a:t>DC: Get content of Slide + picture of DC or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190F5-2144-1345-B269-273584769D3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562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99418" y="1321779"/>
            <a:ext cx="7244700" cy="67475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32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CREDIT HOLD PROCESS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04832" y="216303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56358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3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18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r>
              <a:rPr lang="en-US" dirty="0"/>
              <a:t>At any given time in APAC – across the 10 countries, there’s usually approx. 10 customers on hold</a:t>
            </a:r>
          </a:p>
          <a:p>
            <a:pPr lvl="0"/>
            <a:r>
              <a:rPr lang="en-US" dirty="0"/>
              <a:t>Main countries with customers on hold are Thailand &amp; Korea</a:t>
            </a:r>
          </a:p>
          <a:p>
            <a:pPr lvl="0"/>
            <a:r>
              <a:rPr lang="en-US" dirty="0"/>
              <a:t>No orders ship to customers who are on hold, until payment is received.  Some exceptions can be made, depending on the situation.</a:t>
            </a:r>
          </a:p>
          <a:p>
            <a:pPr lvl="0"/>
            <a:r>
              <a:rPr lang="en-US" dirty="0"/>
              <a:t>Customers are put on hold when all measures have been exhausted to collect payment &amp; no valid reasons have been provided by the customer, or they have not responded at all to our requests for payment.</a:t>
            </a:r>
          </a:p>
          <a:p>
            <a:pPr lvl="0"/>
            <a:r>
              <a:rPr lang="en-US" dirty="0"/>
              <a:t>Before putting the account on hold, the NSM &amp; the divisions will be advised, to avoid any surprises when the customer calls them.</a:t>
            </a:r>
          </a:p>
          <a:p>
            <a:pPr lvl="0"/>
            <a:r>
              <a:rPr lang="en-US" dirty="0"/>
              <a:t>Usually accounts are not on hold long term.  It is usually a short process resulting in payment being received promptly afterwards.</a:t>
            </a:r>
          </a:p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42597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18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B4EED785-3A4F-48B0-B10A-88DA9F4319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832" y="639149"/>
            <a:ext cx="4495997" cy="46917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18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CREDIT LIMITS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604A37F-3CF9-42BD-8819-87A537F8177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4372849"/>
              </p:ext>
            </p:extLst>
          </p:nvPr>
        </p:nvGraphicFramePr>
        <p:xfrm>
          <a:off x="2932005" y="1781175"/>
          <a:ext cx="3035300" cy="1781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5869">
                  <a:extLst>
                    <a:ext uri="{9D8B030D-6E8A-4147-A177-3AD203B41FA5}">
                      <a16:colId xmlns:a16="http://schemas.microsoft.com/office/drawing/2014/main" val="3252758845"/>
                    </a:ext>
                  </a:extLst>
                </a:gridCol>
                <a:gridCol w="976878">
                  <a:extLst>
                    <a:ext uri="{9D8B030D-6E8A-4147-A177-3AD203B41FA5}">
                      <a16:colId xmlns:a16="http://schemas.microsoft.com/office/drawing/2014/main" val="2628255295"/>
                    </a:ext>
                  </a:extLst>
                </a:gridCol>
                <a:gridCol w="1192553">
                  <a:extLst>
                    <a:ext uri="{9D8B030D-6E8A-4147-A177-3AD203B41FA5}">
                      <a16:colId xmlns:a16="http://schemas.microsoft.com/office/drawing/2014/main" val="2034737817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Country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Credit Limits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No. of Customers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185412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Australia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118732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China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603592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Hong Kong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617537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India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738732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Japan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17063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Korea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699353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Malaysia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602969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Taiwan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432032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Thailand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697759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Singapore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4446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1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18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endParaRPr lang="en-US" dirty="0"/>
          </a:p>
          <a:p>
            <a:pPr lvl="0"/>
            <a:r>
              <a:rPr lang="en-US" dirty="0"/>
              <a:t>Terms vary for each country in the region – see table next slide</a:t>
            </a:r>
          </a:p>
          <a:p>
            <a:pPr lvl="0"/>
            <a:r>
              <a:rPr lang="en-US" dirty="0"/>
              <a:t>For the most part the terms are set at 30 days either from statement or 30 days net</a:t>
            </a:r>
          </a:p>
          <a:p>
            <a:pPr lvl="0"/>
            <a:r>
              <a:rPr lang="en-US" dirty="0"/>
              <a:t>For distributors – terms set at time of agreement</a:t>
            </a:r>
          </a:p>
          <a:p>
            <a:pPr lvl="0"/>
            <a:r>
              <a:rPr lang="en-US" dirty="0"/>
              <a:t>We often receive requests to amend the payment terms.  After detailed analysis the term deviation may or may not be granted.  Sometimes a distributor may request increase from 30 to 90 days but we may agree to go with 60 days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B4EED785-3A4F-48B0-B10A-88DA9F4319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832" y="639149"/>
            <a:ext cx="4495997" cy="46917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18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PAYMENT TERMS</a:t>
            </a:r>
          </a:p>
        </p:txBody>
      </p:sp>
    </p:spTree>
    <p:extLst>
      <p:ext uri="{BB962C8B-B14F-4D97-AF65-F5344CB8AC3E}">
        <p14:creationId xmlns:p14="http://schemas.microsoft.com/office/powerpoint/2010/main" val="405515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18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B4EED785-3A4F-48B0-B10A-88DA9F4319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832" y="639149"/>
            <a:ext cx="4495997" cy="46917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18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PAYMENT TERMS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662A6B-1D2F-41E0-8AFC-FEA05B30C39C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2209800" y="1628775"/>
          <a:ext cx="4724401" cy="188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6456">
                  <a:extLst>
                    <a:ext uri="{9D8B030D-6E8A-4147-A177-3AD203B41FA5}">
                      <a16:colId xmlns:a16="http://schemas.microsoft.com/office/drawing/2014/main" val="4268958918"/>
                    </a:ext>
                  </a:extLst>
                </a:gridCol>
                <a:gridCol w="1856128">
                  <a:extLst>
                    <a:ext uri="{9D8B030D-6E8A-4147-A177-3AD203B41FA5}">
                      <a16:colId xmlns:a16="http://schemas.microsoft.com/office/drawing/2014/main" val="2456512016"/>
                    </a:ext>
                  </a:extLst>
                </a:gridCol>
                <a:gridCol w="1611817">
                  <a:extLst>
                    <a:ext uri="{9D8B030D-6E8A-4147-A177-3AD203B41FA5}">
                      <a16:colId xmlns:a16="http://schemas.microsoft.com/office/drawing/2014/main" val="1163862872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Country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Payment Terms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% of customers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938367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Australia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from statement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324463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China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from statement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501566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Hong Kong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976651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India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45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07701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Japan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from statement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219107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Korea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 months from end of month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369694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Malaysia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36195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Taiwan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028494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Thailand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90 days from statement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570377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Singapore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 days net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2745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5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99418" y="1321779"/>
            <a:ext cx="7244700" cy="67475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32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APAC – CREDIT HOLD PROCESS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04832" y="216303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72221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22633"/>
            <a:ext cx="9144000" cy="549089"/>
          </a:xfrm>
          <a:prstGeom prst="rect">
            <a:avLst/>
          </a:prstGeom>
          <a:solidFill>
            <a:srgbClr val="6BA3C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99280" y="4219812"/>
            <a:ext cx="906403" cy="5969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7113" y="388471"/>
            <a:ext cx="6968064" cy="75007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  <a:defRPr/>
            </a:pPr>
            <a:endParaRPr lang="en-US" sz="2200" b="1" kern="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269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8F83D11-BD70-094F-B25C-DAFB3D51D09A}"/>
              </a:ext>
            </a:extLst>
          </p:cNvPr>
          <p:cNvSpPr txBox="1">
            <a:spLocks/>
          </p:cNvSpPr>
          <p:nvPr/>
        </p:nvSpPr>
        <p:spPr>
          <a:xfrm>
            <a:off x="614360" y="388471"/>
            <a:ext cx="7095287" cy="67475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/>
              <a:t>CREDIT FACILITIES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3C1029-C5F7-4993-B524-F73FCD1A5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 Terms &amp; Conditions are detailed in the Distributor Agreement.</a:t>
            </a:r>
          </a:p>
          <a:p>
            <a:endParaRPr lang="en-US" dirty="0"/>
          </a:p>
          <a:p>
            <a:r>
              <a:rPr lang="en-US" dirty="0"/>
              <a:t>Distributors who are not compliant with their payment terms may incur:</a:t>
            </a:r>
          </a:p>
          <a:p>
            <a:endParaRPr lang="en-US" dirty="0"/>
          </a:p>
          <a:p>
            <a:pPr lvl="1"/>
            <a:r>
              <a:rPr lang="en-IE" sz="1300" dirty="0"/>
              <a:t>Delays in processing new orders, </a:t>
            </a:r>
          </a:p>
          <a:p>
            <a:pPr lvl="1"/>
            <a:r>
              <a:rPr lang="en-IE" sz="1300" dirty="0"/>
              <a:t>Variations to Payment terms on subsequent orders </a:t>
            </a:r>
          </a:p>
          <a:p>
            <a:pPr lvl="1"/>
            <a:r>
              <a:rPr lang="en-IE" sz="1300" dirty="0"/>
              <a:t>Risk of Cook Terminating the Agreement.</a:t>
            </a:r>
          </a:p>
        </p:txBody>
      </p:sp>
    </p:spTree>
    <p:extLst>
      <p:ext uri="{BB962C8B-B14F-4D97-AF65-F5344CB8AC3E}">
        <p14:creationId xmlns:p14="http://schemas.microsoft.com/office/powerpoint/2010/main" val="516301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11808</TotalTime>
  <Words>85</Words>
  <Application>Microsoft Office PowerPoint</Application>
  <PresentationFormat>On-screen Show (16:9)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Waymire</dc:creator>
  <cp:lastModifiedBy>Sleath, Jason</cp:lastModifiedBy>
  <cp:revision>498</cp:revision>
  <cp:lastPrinted>2018-04-11T06:57:59Z</cp:lastPrinted>
  <dcterms:created xsi:type="dcterms:W3CDTF">2015-11-06T18:15:28Z</dcterms:created>
  <dcterms:modified xsi:type="dcterms:W3CDTF">2023-02-09T11:21:24Z</dcterms:modified>
</cp:coreProperties>
</file>