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15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3" d="100"/>
          <a:sy n="153" d="100"/>
        </p:scale>
        <p:origin x="672" y="126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84A5D94D-8BDA-4AFF-B9D6-32D04D35CD43}"/>
    <pc:docChg chg="delSld modSection">
      <pc:chgData name="Sleath, Jason" userId="303c41c6-3373-4b7a-ba5f-87b5212c6b96" providerId="ADAL" clId="{84A5D94D-8BDA-4AFF-B9D6-32D04D35CD43}" dt="2023-02-09T11:21:22.750" v="4" actId="47"/>
      <pc:docMkLst>
        <pc:docMk/>
      </pc:docMkLst>
      <pc:sldChg chg="del">
        <pc:chgData name="Sleath, Jason" userId="303c41c6-3373-4b7a-ba5f-87b5212c6b96" providerId="ADAL" clId="{84A5D94D-8BDA-4AFF-B9D6-32D04D35CD43}" dt="2023-02-09T11:21:18.415" v="0" actId="47"/>
        <pc:sldMkLst>
          <pc:docMk/>
          <pc:sldMk cId="2747142717" sldId="279"/>
        </pc:sldMkLst>
      </pc:sldChg>
      <pc:sldChg chg="del">
        <pc:chgData name="Sleath, Jason" userId="303c41c6-3373-4b7a-ba5f-87b5212c6b96" providerId="ADAL" clId="{84A5D94D-8BDA-4AFF-B9D6-32D04D35CD43}" dt="2023-02-09T11:21:20.910" v="1" actId="47"/>
        <pc:sldMkLst>
          <pc:docMk/>
          <pc:sldMk cId="3787396810" sldId="300"/>
        </pc:sldMkLst>
      </pc:sldChg>
      <pc:sldChg chg="del">
        <pc:chgData name="Sleath, Jason" userId="303c41c6-3373-4b7a-ba5f-87b5212c6b96" providerId="ADAL" clId="{84A5D94D-8BDA-4AFF-B9D6-32D04D35CD43}" dt="2023-02-09T11:21:21.569" v="2" actId="47"/>
        <pc:sldMkLst>
          <pc:docMk/>
          <pc:sldMk cId="1017569012" sldId="319"/>
        </pc:sldMkLst>
      </pc:sldChg>
      <pc:sldChg chg="del">
        <pc:chgData name="Sleath, Jason" userId="303c41c6-3373-4b7a-ba5f-87b5212c6b96" providerId="ADAL" clId="{84A5D94D-8BDA-4AFF-B9D6-32D04D35CD43}" dt="2023-02-09T11:21:22.142" v="3" actId="47"/>
        <pc:sldMkLst>
          <pc:docMk/>
          <pc:sldMk cId="2466905531" sldId="321"/>
        </pc:sldMkLst>
      </pc:sldChg>
      <pc:sldChg chg="del">
        <pc:chgData name="Sleath, Jason" userId="303c41c6-3373-4b7a-ba5f-87b5212c6b96" providerId="ADAL" clId="{84A5D94D-8BDA-4AFF-B9D6-32D04D35CD43}" dt="2023-02-09T11:21:22.750" v="4" actId="47"/>
        <pc:sldMkLst>
          <pc:docMk/>
          <pc:sldMk cId="2119502242" sldId="3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6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3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At any given time in APAC – across the 10 countries, there’s usually approx. 10 customers on hold</a:t>
            </a:r>
          </a:p>
          <a:p>
            <a:pPr lvl="0"/>
            <a:r>
              <a:rPr lang="en-US" dirty="0"/>
              <a:t>Main countries with customers on hold are Thailand &amp; Korea</a:t>
            </a:r>
          </a:p>
          <a:p>
            <a:pPr lvl="0"/>
            <a:r>
              <a:rPr lang="en-US" dirty="0"/>
              <a:t>No orders ship to customers who are on hold, until payment is received.  Some exceptions can be made, depending on the situation.</a:t>
            </a:r>
          </a:p>
          <a:p>
            <a:pPr lvl="0"/>
            <a:r>
              <a:rPr lang="en-US" dirty="0"/>
              <a:t>Customers are put on hold when all measures have been exhausted to collect payment &amp; no valid reasons have been provided by the customer, or they have not responded at all to our requests for payment.</a:t>
            </a:r>
          </a:p>
          <a:p>
            <a:pPr lvl="0"/>
            <a:r>
              <a:rPr lang="en-US" dirty="0"/>
              <a:t>Before putting the account on hold, the NSM &amp; the divisions will be advised, to avoid any surprises when the customer calls them.</a:t>
            </a:r>
          </a:p>
          <a:p>
            <a:pPr lvl="0"/>
            <a:r>
              <a:rPr lang="en-US" dirty="0"/>
              <a:t>Usually accounts are not on hold long term.  It is usually a short process resulting in payment being received promptly afterwards.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LIMITS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04A37F-3CF9-42BD-8819-87A537F817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4372849"/>
              </p:ext>
            </p:extLst>
          </p:nvPr>
        </p:nvGraphicFramePr>
        <p:xfrm>
          <a:off x="2932005" y="1781175"/>
          <a:ext cx="30353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869">
                  <a:extLst>
                    <a:ext uri="{9D8B030D-6E8A-4147-A177-3AD203B41FA5}">
                      <a16:colId xmlns:a16="http://schemas.microsoft.com/office/drawing/2014/main" val="3252758845"/>
                    </a:ext>
                  </a:extLst>
                </a:gridCol>
                <a:gridCol w="976878">
                  <a:extLst>
                    <a:ext uri="{9D8B030D-6E8A-4147-A177-3AD203B41FA5}">
                      <a16:colId xmlns:a16="http://schemas.microsoft.com/office/drawing/2014/main" val="2628255295"/>
                    </a:ext>
                  </a:extLst>
                </a:gridCol>
                <a:gridCol w="1192553">
                  <a:extLst>
                    <a:ext uri="{9D8B030D-6E8A-4147-A177-3AD203B41FA5}">
                      <a16:colId xmlns:a16="http://schemas.microsoft.com/office/drawing/2014/main" val="203473781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Country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Credit Limits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No. of Customers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541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Australia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1873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0359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6175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73873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7063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9935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0296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3203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69775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44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Terms vary for each country in the region – see table next slide</a:t>
            </a:r>
          </a:p>
          <a:p>
            <a:pPr lvl="0"/>
            <a:r>
              <a:rPr lang="en-US" dirty="0"/>
              <a:t>For the most part the terms are set at 30 days either from statement or 30 days net</a:t>
            </a:r>
          </a:p>
          <a:p>
            <a:pPr lvl="0"/>
            <a:r>
              <a:rPr lang="en-US" dirty="0"/>
              <a:t>For distributors – terms set at time of agreement</a:t>
            </a:r>
          </a:p>
          <a:p>
            <a:pPr lvl="0"/>
            <a:r>
              <a:rPr lang="en-US" dirty="0"/>
              <a:t>We often receive requests to amend the payment terms.  After detailed analysis the term deviation may or may not be granted.  Sometimes a distributor may request increase from 30 to 90 days but we may agree to go with 60 days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</p:spTree>
    <p:extLst>
      <p:ext uri="{BB962C8B-B14F-4D97-AF65-F5344CB8AC3E}">
        <p14:creationId xmlns:p14="http://schemas.microsoft.com/office/powerpoint/2010/main" val="40551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62A6B-1D2F-41E0-8AFC-FEA05B30C39C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2209800" y="1628775"/>
          <a:ext cx="4724401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456">
                  <a:extLst>
                    <a:ext uri="{9D8B030D-6E8A-4147-A177-3AD203B41FA5}">
                      <a16:colId xmlns:a16="http://schemas.microsoft.com/office/drawing/2014/main" val="4268958918"/>
                    </a:ext>
                  </a:extLst>
                </a:gridCol>
                <a:gridCol w="1856128">
                  <a:extLst>
                    <a:ext uri="{9D8B030D-6E8A-4147-A177-3AD203B41FA5}">
                      <a16:colId xmlns:a16="http://schemas.microsoft.com/office/drawing/2014/main" val="2456512016"/>
                    </a:ext>
                  </a:extLst>
                </a:gridCol>
                <a:gridCol w="1611817">
                  <a:extLst>
                    <a:ext uri="{9D8B030D-6E8A-4147-A177-3AD203B41FA5}">
                      <a16:colId xmlns:a16="http://schemas.microsoft.com/office/drawing/2014/main" val="116386287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Country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Payment Terms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of customers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3836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Australia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2446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015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97665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0770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191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 months from end of month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696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6195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02849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7037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274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2221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CREDIT FACILITIES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3C1029-C5F7-4993-B524-F73FCD1A5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 Terms &amp; Conditions are detailed in the Distributor Agreement.</a:t>
            </a:r>
          </a:p>
          <a:p>
            <a:endParaRPr lang="en-US" dirty="0"/>
          </a:p>
          <a:p>
            <a:r>
              <a:rPr lang="en-US" dirty="0"/>
              <a:t>Distributors who are not compliant with their payment terms may incur:</a:t>
            </a:r>
          </a:p>
          <a:p>
            <a:endParaRPr lang="en-US" dirty="0"/>
          </a:p>
          <a:p>
            <a:pPr lvl="1"/>
            <a:r>
              <a:rPr lang="en-IE" sz="1300" dirty="0"/>
              <a:t>Delays in processing new orders, </a:t>
            </a:r>
          </a:p>
          <a:p>
            <a:pPr lvl="1"/>
            <a:r>
              <a:rPr lang="en-IE" sz="1300" dirty="0"/>
              <a:t>Variations to Payment terms on subsequent orders </a:t>
            </a:r>
          </a:p>
          <a:p>
            <a:pPr lvl="1"/>
            <a:r>
              <a:rPr lang="en-IE" sz="1300" dirty="0"/>
              <a:t>Risk of Cook Terminating the Agreement.</a:t>
            </a:r>
          </a:p>
        </p:txBody>
      </p:sp>
    </p:spTree>
    <p:extLst>
      <p:ext uri="{BB962C8B-B14F-4D97-AF65-F5344CB8AC3E}">
        <p14:creationId xmlns:p14="http://schemas.microsoft.com/office/powerpoint/2010/main" val="51630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11808</TotalTime>
  <Words>85</Words>
  <Application>Microsoft Office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498</cp:revision>
  <cp:lastPrinted>2018-04-11T06:57:59Z</cp:lastPrinted>
  <dcterms:created xsi:type="dcterms:W3CDTF">2015-11-06T18:15:28Z</dcterms:created>
  <dcterms:modified xsi:type="dcterms:W3CDTF">2023-02-09T11:21:24Z</dcterms:modified>
</cp:coreProperties>
</file>