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9" r:id="rId2"/>
  </p:sldIdLst>
  <p:sldSz cx="9144000" cy="5143500" type="screen16x9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06A374E-53DC-435B-BBF5-3B801EBB049E}">
          <p14:sldIdLst>
            <p14:sldId id="279"/>
          </p14:sldIdLst>
        </p14:section>
        <p14:section name="Untitled Section" id="{DD42FA45-1CF4-4B66-A095-F7FA19714A9F}">
          <p14:sldIdLst/>
        </p14:section>
      </p14:sectionLst>
    </p:ext>
    <p:ext uri="{EFAFB233-063F-42B5-8137-9DF3F51BA10A}">
      <p15:sldGuideLst xmlns:p15="http://schemas.microsoft.com/office/powerpoint/2012/main">
        <p15:guide id="1" pos="672" userDrawn="1">
          <p15:clr>
            <a:srgbClr val="A4A3A4"/>
          </p15:clr>
        </p15:guide>
        <p15:guide id="2" orient="horz" pos="2052" userDrawn="1">
          <p15:clr>
            <a:srgbClr val="A4A3A4"/>
          </p15:clr>
        </p15:guide>
        <p15:guide id="3" pos="43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a Steinauer" initials="JS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7D0A"/>
    <a:srgbClr val="6BA3C2"/>
    <a:srgbClr val="6D9BB0"/>
    <a:srgbClr val="CE1017"/>
    <a:srgbClr val="CF7D3D"/>
    <a:srgbClr val="B86D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774" autoAdjust="0"/>
    <p:restoredTop sz="95280" autoAdjust="0"/>
  </p:normalViewPr>
  <p:slideViewPr>
    <p:cSldViewPr snapToGrid="0" snapToObjects="1" showGuides="1">
      <p:cViewPr varScale="1">
        <p:scale>
          <a:sx n="153" d="100"/>
          <a:sy n="153" d="100"/>
        </p:scale>
        <p:origin x="672" y="126"/>
      </p:cViewPr>
      <p:guideLst>
        <p:guide pos="672"/>
        <p:guide orient="horz" pos="2052"/>
        <p:guide pos="4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leath, Jason" userId="303c41c6-3373-4b7a-ba5f-87b5212c6b96" providerId="ADAL" clId="{B05EE2A2-B579-42FD-83CC-24C970204683}"/>
    <pc:docChg chg="delSld modSection">
      <pc:chgData name="Sleath, Jason" userId="303c41c6-3373-4b7a-ba5f-87b5212c6b96" providerId="ADAL" clId="{B05EE2A2-B579-42FD-83CC-24C970204683}" dt="2023-02-09T11:24:00.132" v="4" actId="47"/>
      <pc:docMkLst>
        <pc:docMk/>
      </pc:docMkLst>
      <pc:sldChg chg="del">
        <pc:chgData name="Sleath, Jason" userId="303c41c6-3373-4b7a-ba5f-87b5212c6b96" providerId="ADAL" clId="{B05EE2A2-B579-42FD-83CC-24C970204683}" dt="2023-02-09T11:23:58.286" v="1" actId="47"/>
        <pc:sldMkLst>
          <pc:docMk/>
          <pc:sldMk cId="3787396810" sldId="300"/>
        </pc:sldMkLst>
      </pc:sldChg>
      <pc:sldChg chg="del">
        <pc:chgData name="Sleath, Jason" userId="303c41c6-3373-4b7a-ba5f-87b5212c6b96" providerId="ADAL" clId="{B05EE2A2-B579-42FD-83CC-24C970204683}" dt="2023-02-09T11:23:57.695" v="0" actId="47"/>
        <pc:sldMkLst>
          <pc:docMk/>
          <pc:sldMk cId="516301835" sldId="315"/>
        </pc:sldMkLst>
      </pc:sldChg>
      <pc:sldChg chg="del">
        <pc:chgData name="Sleath, Jason" userId="303c41c6-3373-4b7a-ba5f-87b5212c6b96" providerId="ADAL" clId="{B05EE2A2-B579-42FD-83CC-24C970204683}" dt="2023-02-09T11:23:58.769" v="2" actId="47"/>
        <pc:sldMkLst>
          <pc:docMk/>
          <pc:sldMk cId="1017569012" sldId="319"/>
        </pc:sldMkLst>
      </pc:sldChg>
      <pc:sldChg chg="del">
        <pc:chgData name="Sleath, Jason" userId="303c41c6-3373-4b7a-ba5f-87b5212c6b96" providerId="ADAL" clId="{B05EE2A2-B579-42FD-83CC-24C970204683}" dt="2023-02-09T11:23:59.279" v="3" actId="47"/>
        <pc:sldMkLst>
          <pc:docMk/>
          <pc:sldMk cId="2466905531" sldId="321"/>
        </pc:sldMkLst>
      </pc:sldChg>
      <pc:sldChg chg="del">
        <pc:chgData name="Sleath, Jason" userId="303c41c6-3373-4b7a-ba5f-87b5212c6b96" providerId="ADAL" clId="{B05EE2A2-B579-42FD-83CC-24C970204683}" dt="2023-02-09T11:24:00.132" v="4" actId="47"/>
        <pc:sldMkLst>
          <pc:docMk/>
          <pc:sldMk cId="2119502242" sldId="32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/>
          <a:lstStyle>
            <a:lvl1pPr algn="r">
              <a:defRPr sz="1300"/>
            </a:lvl1pPr>
          </a:lstStyle>
          <a:p>
            <a:fld id="{80344AF2-34DE-4742-9282-DF7F272DE5F4}" type="datetimeFigureOut">
              <a:rPr lang="en-US" smtClean="0"/>
              <a:t>2/9/2023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 anchor="b"/>
          <a:lstStyle>
            <a:lvl1pPr algn="r">
              <a:defRPr sz="1300"/>
            </a:lvl1pPr>
          </a:lstStyle>
          <a:p>
            <a:fld id="{E1126973-F2AC-5D40-AE69-7F0F8FFDFE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3604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/>
          <a:lstStyle>
            <a:lvl1pPr algn="r">
              <a:defRPr sz="1300"/>
            </a:lvl1pPr>
          </a:lstStyle>
          <a:p>
            <a:fld id="{8DA07220-0F3B-1C4E-B15A-03DC4F66C708}" type="datetimeFigureOut">
              <a:rPr lang="en-US" smtClean="0"/>
              <a:t>2/9/2023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2950"/>
            <a:ext cx="6616700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956" tIns="48478" rIns="96956" bIns="4847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6956" tIns="48478" rIns="96956" bIns="4847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 anchor="b"/>
          <a:lstStyle>
            <a:lvl1pPr algn="r">
              <a:defRPr sz="1300"/>
            </a:lvl1pPr>
          </a:lstStyle>
          <a:p>
            <a:fld id="{BEC190F5-2144-1345-B269-273584769D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003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Customer Support Function:</a:t>
            </a:r>
          </a:p>
          <a:p>
            <a:r>
              <a:rPr lang="de-AT" dirty="0"/>
              <a:t>Remote Inventory &amp; Product Events</a:t>
            </a:r>
          </a:p>
          <a:p>
            <a:r>
              <a:rPr lang="de-AT" dirty="0"/>
              <a:t>Operations Teams (all the markets)</a:t>
            </a:r>
          </a:p>
          <a:p>
            <a:r>
              <a:rPr lang="de-AT" dirty="0"/>
              <a:t>Operations market support team (Ocs, Projects)</a:t>
            </a:r>
          </a:p>
          <a:p>
            <a:r>
              <a:rPr lang="de-AT" dirty="0"/>
              <a:t>Quality</a:t>
            </a:r>
          </a:p>
          <a:p>
            <a:r>
              <a:rPr lang="de-AT" dirty="0"/>
              <a:t>Training</a:t>
            </a:r>
          </a:p>
          <a:p>
            <a:endParaRPr lang="de-AT" dirty="0"/>
          </a:p>
          <a:p>
            <a:r>
              <a:rPr lang="de-AT" dirty="0"/>
              <a:t>DC: Get content of Slide + picture of DC or team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C190F5-2144-1345-B269-273584769D3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92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599418" y="1321779"/>
            <a:ext cx="7244700" cy="674758"/>
          </a:xfrm>
          <a:prstGeom prst="rect">
            <a:avLst/>
          </a:prstGeom>
        </p:spPr>
        <p:txBody>
          <a:bodyPr anchor="b"/>
          <a:lstStyle>
            <a:lvl1pPr algn="l">
              <a:lnSpc>
                <a:spcPct val="90000"/>
              </a:lnSpc>
              <a:defRPr sz="3200" b="1" i="0" baseline="0">
                <a:latin typeface="+mj-lt"/>
                <a:ea typeface="Avenir Next LT Pro Demi" charset="0"/>
                <a:cs typeface="Avenir Next LT Pro Demi" charset="0"/>
              </a:defRPr>
            </a:lvl1pPr>
          </a:lstStyle>
          <a:p>
            <a:r>
              <a:rPr lang="en-US" dirty="0"/>
              <a:t>APAC – CREDIT HOLD PROCESS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704832" y="2163032"/>
            <a:ext cx="901344" cy="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tailEnd type="none" w="med" len="lg"/>
          </a:ln>
          <a:effectLst/>
        </p:spPr>
      </p:cxnSp>
    </p:spTree>
    <p:extLst>
      <p:ext uri="{BB962C8B-B14F-4D97-AF65-F5344CB8AC3E}">
        <p14:creationId xmlns:p14="http://schemas.microsoft.com/office/powerpoint/2010/main" val="3563589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63635" y="1228162"/>
            <a:ext cx="7824659" cy="285078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300" b="0" i="0">
                <a:latin typeface="+mj-lt"/>
                <a:ea typeface="AvenirNext LT Pro" charset="0"/>
                <a:cs typeface="AvenirNext LT Pro" charset="0"/>
              </a:defRPr>
            </a:lvl1pPr>
            <a:lvl2pPr marL="687388" indent="-284163">
              <a:defRPr sz="1800" b="0" i="0">
                <a:latin typeface="+mj-lt"/>
                <a:ea typeface="AvenirNext LT Pro" charset="0"/>
                <a:cs typeface="AvenirNext LT Pro" charset="0"/>
              </a:defRPr>
            </a:lvl2pPr>
            <a:lvl3pPr>
              <a:defRPr sz="1800" b="0" i="0">
                <a:latin typeface="+mj-lt"/>
                <a:ea typeface="AvenirNext LT Pro" charset="0"/>
                <a:cs typeface="AvenirNext LT Pro" charset="0"/>
              </a:defRPr>
            </a:lvl3pPr>
            <a:lvl4pPr>
              <a:defRPr sz="1800" b="0" i="0">
                <a:latin typeface="+mj-lt"/>
                <a:ea typeface="AvenirNext LT Pro" charset="0"/>
                <a:cs typeface="AvenirNext LT Pro" charset="0"/>
              </a:defRPr>
            </a:lvl4pPr>
            <a:lvl5pPr>
              <a:defRPr sz="1800" b="0" i="0">
                <a:latin typeface="+mj-lt"/>
                <a:ea typeface="AvenirNext LT Pro" charset="0"/>
                <a:cs typeface="AvenirNext LT Pro" charset="0"/>
              </a:defRPr>
            </a:lvl5pPr>
          </a:lstStyle>
          <a:p>
            <a:pPr lvl="0"/>
            <a:r>
              <a:rPr lang="en-US" dirty="0"/>
              <a:t>At any given time in APAC – across the 10 countries, there’s usually approx. 10 customers on hold</a:t>
            </a:r>
          </a:p>
          <a:p>
            <a:pPr lvl="0"/>
            <a:r>
              <a:rPr lang="en-US" dirty="0"/>
              <a:t>Main countries with customers on hold are Thailand &amp; Korea</a:t>
            </a:r>
          </a:p>
          <a:p>
            <a:pPr lvl="0"/>
            <a:r>
              <a:rPr lang="en-US" dirty="0"/>
              <a:t>No orders ship to customers who are on hold, until payment is received.  Some exceptions can be made, depending on the situation.</a:t>
            </a:r>
          </a:p>
          <a:p>
            <a:pPr lvl="0"/>
            <a:r>
              <a:rPr lang="en-US" dirty="0"/>
              <a:t>Customers are put on hold when all measures have been exhausted to collect payment &amp; no valid reasons have been provided by the customer, or they have not responded at all to our requests for payment.</a:t>
            </a:r>
          </a:p>
          <a:p>
            <a:pPr lvl="0"/>
            <a:r>
              <a:rPr lang="en-US" dirty="0"/>
              <a:t>Before putting the account on hold, the NSM &amp; the divisions will be advised, to avoid any surprises when the customer calls them.</a:t>
            </a:r>
          </a:p>
          <a:p>
            <a:pPr lvl="0"/>
            <a:r>
              <a:rPr lang="en-US" dirty="0"/>
              <a:t>Usually accounts are not on hold long term.  It is usually a short process resulting in payment being received promptly afterwards.</a:t>
            </a:r>
          </a:p>
          <a:p>
            <a:pPr lv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EA5B6-79C9-9C4C-88BE-60314A1C628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34293" y="4695366"/>
            <a:ext cx="394725" cy="1468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0AEA5B6-79C9-9C4C-88BE-60314A1C628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704832" y="1117152"/>
            <a:ext cx="901344" cy="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tailEnd type="none" w="med" len="lg"/>
          </a:ln>
          <a:effectLst/>
        </p:spPr>
      </p:cxnSp>
    </p:spTree>
    <p:extLst>
      <p:ext uri="{BB962C8B-B14F-4D97-AF65-F5344CB8AC3E}">
        <p14:creationId xmlns:p14="http://schemas.microsoft.com/office/powerpoint/2010/main" val="1425977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635" y="1228162"/>
            <a:ext cx="7824659" cy="2850780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400" b="0" i="0">
                <a:latin typeface="+mj-lt"/>
                <a:ea typeface="AvenirNext LT Pro" charset="0"/>
                <a:cs typeface="AvenirNext LT Pro" charset="0"/>
              </a:defRPr>
            </a:lvl1pPr>
            <a:lvl2pPr marL="687388" indent="-284163">
              <a:defRPr sz="1800" b="0" i="0">
                <a:latin typeface="+mj-lt"/>
                <a:ea typeface="AvenirNext LT Pro" charset="0"/>
                <a:cs typeface="AvenirNext LT Pro" charset="0"/>
              </a:defRPr>
            </a:lvl2pPr>
            <a:lvl3pPr>
              <a:defRPr sz="1800" b="0" i="0">
                <a:latin typeface="+mj-lt"/>
                <a:ea typeface="AvenirNext LT Pro" charset="0"/>
                <a:cs typeface="AvenirNext LT Pro" charset="0"/>
              </a:defRPr>
            </a:lvl3pPr>
            <a:lvl4pPr>
              <a:defRPr sz="1800" b="0" i="0">
                <a:latin typeface="+mj-lt"/>
                <a:ea typeface="AvenirNext LT Pro" charset="0"/>
                <a:cs typeface="AvenirNext LT Pro" charset="0"/>
              </a:defRPr>
            </a:lvl4pPr>
            <a:lvl5pPr>
              <a:defRPr sz="1800" b="0" i="0">
                <a:latin typeface="+mj-lt"/>
                <a:ea typeface="AvenirNext LT Pro" charset="0"/>
                <a:cs typeface="AvenirNext LT Pro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EA5B6-79C9-9C4C-88BE-60314A1C628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34293" y="4695366"/>
            <a:ext cx="394725" cy="1468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0AEA5B6-79C9-9C4C-88BE-60314A1C628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704832" y="1117152"/>
            <a:ext cx="901344" cy="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tailEnd type="none" w="med" len="lg"/>
          </a:ln>
          <a:effectLst/>
        </p:spPr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B4EED785-3A4F-48B0-B10A-88DA9F43198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4832" y="639149"/>
            <a:ext cx="4495997" cy="469173"/>
          </a:xfrm>
          <a:prstGeom prst="rect">
            <a:avLst/>
          </a:prstGeom>
        </p:spPr>
        <p:txBody>
          <a:bodyPr anchor="b"/>
          <a:lstStyle>
            <a:lvl1pPr algn="l">
              <a:lnSpc>
                <a:spcPct val="90000"/>
              </a:lnSpc>
              <a:defRPr sz="1800" b="1" i="0" baseline="0">
                <a:latin typeface="+mj-lt"/>
                <a:ea typeface="Avenir Next LT Pro Demi" charset="0"/>
                <a:cs typeface="Avenir Next LT Pro Demi" charset="0"/>
              </a:defRPr>
            </a:lvl1pPr>
          </a:lstStyle>
          <a:p>
            <a:r>
              <a:rPr lang="en-US" dirty="0"/>
              <a:t>APAC – CREDIT LIMITS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604A37F-3CF9-42BD-8819-87A537F8177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14372849"/>
              </p:ext>
            </p:extLst>
          </p:nvPr>
        </p:nvGraphicFramePr>
        <p:xfrm>
          <a:off x="2932005" y="1781175"/>
          <a:ext cx="3035300" cy="17811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5869">
                  <a:extLst>
                    <a:ext uri="{9D8B030D-6E8A-4147-A177-3AD203B41FA5}">
                      <a16:colId xmlns:a16="http://schemas.microsoft.com/office/drawing/2014/main" val="3252758845"/>
                    </a:ext>
                  </a:extLst>
                </a:gridCol>
                <a:gridCol w="976878">
                  <a:extLst>
                    <a:ext uri="{9D8B030D-6E8A-4147-A177-3AD203B41FA5}">
                      <a16:colId xmlns:a16="http://schemas.microsoft.com/office/drawing/2014/main" val="2628255295"/>
                    </a:ext>
                  </a:extLst>
                </a:gridCol>
                <a:gridCol w="1192553">
                  <a:extLst>
                    <a:ext uri="{9D8B030D-6E8A-4147-A177-3AD203B41FA5}">
                      <a16:colId xmlns:a16="http://schemas.microsoft.com/office/drawing/2014/main" val="2034737817"/>
                    </a:ext>
                  </a:extLst>
                </a:gridCol>
              </a:tblGrid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Country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Credit Limits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No. of Customers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3185412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Australia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2118732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China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0603592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Hong Kong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5617537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India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80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5738732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Japan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2170632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Korea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0699353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Malaysia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602969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Taiwan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155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6432032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Thailand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95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0697759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Singapore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444465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219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635" y="1228162"/>
            <a:ext cx="7824659" cy="285078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 b="0" i="0">
                <a:latin typeface="+mj-lt"/>
                <a:ea typeface="AvenirNext LT Pro" charset="0"/>
                <a:cs typeface="AvenirNext LT Pro" charset="0"/>
              </a:defRPr>
            </a:lvl1pPr>
            <a:lvl2pPr marL="687388" indent="-284163">
              <a:defRPr sz="1800" b="0" i="0">
                <a:latin typeface="+mj-lt"/>
                <a:ea typeface="AvenirNext LT Pro" charset="0"/>
                <a:cs typeface="AvenirNext LT Pro" charset="0"/>
              </a:defRPr>
            </a:lvl2pPr>
            <a:lvl3pPr>
              <a:defRPr sz="1800" b="0" i="0">
                <a:latin typeface="+mj-lt"/>
                <a:ea typeface="AvenirNext LT Pro" charset="0"/>
                <a:cs typeface="AvenirNext LT Pro" charset="0"/>
              </a:defRPr>
            </a:lvl3pPr>
            <a:lvl4pPr>
              <a:defRPr sz="1800" b="0" i="0">
                <a:latin typeface="+mj-lt"/>
                <a:ea typeface="AvenirNext LT Pro" charset="0"/>
                <a:cs typeface="AvenirNext LT Pro" charset="0"/>
              </a:defRPr>
            </a:lvl4pPr>
            <a:lvl5pPr>
              <a:defRPr sz="1800" b="0" i="0">
                <a:latin typeface="+mj-lt"/>
                <a:ea typeface="AvenirNext LT Pro" charset="0"/>
                <a:cs typeface="AvenirNext LT Pro" charset="0"/>
              </a:defRPr>
            </a:lvl5pPr>
          </a:lstStyle>
          <a:p>
            <a:pPr lvl="0"/>
            <a:endParaRPr lang="en-US" dirty="0"/>
          </a:p>
          <a:p>
            <a:pPr lvl="0"/>
            <a:r>
              <a:rPr lang="en-US" dirty="0"/>
              <a:t>Terms vary for each country in the region – see table next slide</a:t>
            </a:r>
          </a:p>
          <a:p>
            <a:pPr lvl="0"/>
            <a:r>
              <a:rPr lang="en-US" dirty="0"/>
              <a:t>For the most part the terms are set at 30 days either from statement or 30 days net</a:t>
            </a:r>
          </a:p>
          <a:p>
            <a:pPr lvl="0"/>
            <a:r>
              <a:rPr lang="en-US" dirty="0"/>
              <a:t>For distributors – terms set at time of agreement</a:t>
            </a:r>
          </a:p>
          <a:p>
            <a:pPr lvl="0"/>
            <a:r>
              <a:rPr lang="en-US" dirty="0"/>
              <a:t>We often receive requests to amend the payment terms.  After detailed analysis the term deviation may or may not be granted.  Sometimes a distributor may request increase from 30 to 90 days but we may agree to go with 60 days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EA5B6-79C9-9C4C-88BE-60314A1C628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34293" y="4695366"/>
            <a:ext cx="394725" cy="1468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0AEA5B6-79C9-9C4C-88BE-60314A1C628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704832" y="1117152"/>
            <a:ext cx="901344" cy="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tailEnd type="none" w="med" len="lg"/>
          </a:ln>
          <a:effectLst/>
        </p:spPr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B4EED785-3A4F-48B0-B10A-88DA9F43198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4832" y="639149"/>
            <a:ext cx="4495997" cy="469173"/>
          </a:xfrm>
          <a:prstGeom prst="rect">
            <a:avLst/>
          </a:prstGeom>
        </p:spPr>
        <p:txBody>
          <a:bodyPr anchor="b"/>
          <a:lstStyle>
            <a:lvl1pPr algn="l">
              <a:lnSpc>
                <a:spcPct val="90000"/>
              </a:lnSpc>
              <a:defRPr sz="1800" b="1" i="0" baseline="0">
                <a:latin typeface="+mj-lt"/>
                <a:ea typeface="Avenir Next LT Pro Demi" charset="0"/>
                <a:cs typeface="Avenir Next LT Pro Demi" charset="0"/>
              </a:defRPr>
            </a:lvl1pPr>
          </a:lstStyle>
          <a:p>
            <a:r>
              <a:rPr lang="en-US" dirty="0"/>
              <a:t>APAC – PAYMENT TERMS</a:t>
            </a:r>
          </a:p>
        </p:txBody>
      </p:sp>
    </p:spTree>
    <p:extLst>
      <p:ext uri="{BB962C8B-B14F-4D97-AF65-F5344CB8AC3E}">
        <p14:creationId xmlns:p14="http://schemas.microsoft.com/office/powerpoint/2010/main" val="4055154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635" y="1228162"/>
            <a:ext cx="7824659" cy="285078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 b="0" i="0">
                <a:latin typeface="+mj-lt"/>
                <a:ea typeface="AvenirNext LT Pro" charset="0"/>
                <a:cs typeface="AvenirNext LT Pro" charset="0"/>
              </a:defRPr>
            </a:lvl1pPr>
            <a:lvl2pPr marL="687388" indent="-284163">
              <a:defRPr sz="1800" b="0" i="0">
                <a:latin typeface="+mj-lt"/>
                <a:ea typeface="AvenirNext LT Pro" charset="0"/>
                <a:cs typeface="AvenirNext LT Pro" charset="0"/>
              </a:defRPr>
            </a:lvl2pPr>
            <a:lvl3pPr>
              <a:defRPr sz="1800" b="0" i="0">
                <a:latin typeface="+mj-lt"/>
                <a:ea typeface="AvenirNext LT Pro" charset="0"/>
                <a:cs typeface="AvenirNext LT Pro" charset="0"/>
              </a:defRPr>
            </a:lvl3pPr>
            <a:lvl4pPr>
              <a:defRPr sz="1800" b="0" i="0">
                <a:latin typeface="+mj-lt"/>
                <a:ea typeface="AvenirNext LT Pro" charset="0"/>
                <a:cs typeface="AvenirNext LT Pro" charset="0"/>
              </a:defRPr>
            </a:lvl4pPr>
            <a:lvl5pPr>
              <a:defRPr sz="1800" b="0" i="0">
                <a:latin typeface="+mj-lt"/>
                <a:ea typeface="AvenirNext LT Pro" charset="0"/>
                <a:cs typeface="AvenirNext LT Pro" charset="0"/>
              </a:defRPr>
            </a:lvl5pPr>
          </a:lstStyle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EA5B6-79C9-9C4C-88BE-60314A1C628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34293" y="4695366"/>
            <a:ext cx="394725" cy="1468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0AEA5B6-79C9-9C4C-88BE-60314A1C628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704832" y="1117152"/>
            <a:ext cx="901344" cy="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tailEnd type="none" w="med" len="lg"/>
          </a:ln>
          <a:effectLst/>
        </p:spPr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B4EED785-3A4F-48B0-B10A-88DA9F43198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4832" y="639149"/>
            <a:ext cx="4495997" cy="469173"/>
          </a:xfrm>
          <a:prstGeom prst="rect">
            <a:avLst/>
          </a:prstGeom>
        </p:spPr>
        <p:txBody>
          <a:bodyPr anchor="b"/>
          <a:lstStyle>
            <a:lvl1pPr algn="l">
              <a:lnSpc>
                <a:spcPct val="90000"/>
              </a:lnSpc>
              <a:defRPr sz="1800" b="1" i="0" baseline="0">
                <a:latin typeface="+mj-lt"/>
                <a:ea typeface="Avenir Next LT Pro Demi" charset="0"/>
                <a:cs typeface="Avenir Next LT Pro Demi" charset="0"/>
              </a:defRPr>
            </a:lvl1pPr>
          </a:lstStyle>
          <a:p>
            <a:r>
              <a:rPr lang="en-US" dirty="0"/>
              <a:t>APAC – PAYMENT TERMS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C662A6B-1D2F-41E0-8AFC-FEA05B30C39C}"/>
              </a:ext>
            </a:extLst>
          </p:cNvPr>
          <p:cNvGraphicFramePr>
            <a:graphicFrameLocks noGrp="1"/>
          </p:cNvGraphicFramePr>
          <p:nvPr userDrawn="1"/>
        </p:nvGraphicFramePr>
        <p:xfrm>
          <a:off x="2209800" y="1628775"/>
          <a:ext cx="4724401" cy="18859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56456">
                  <a:extLst>
                    <a:ext uri="{9D8B030D-6E8A-4147-A177-3AD203B41FA5}">
                      <a16:colId xmlns:a16="http://schemas.microsoft.com/office/drawing/2014/main" val="4268958918"/>
                    </a:ext>
                  </a:extLst>
                </a:gridCol>
                <a:gridCol w="1856128">
                  <a:extLst>
                    <a:ext uri="{9D8B030D-6E8A-4147-A177-3AD203B41FA5}">
                      <a16:colId xmlns:a16="http://schemas.microsoft.com/office/drawing/2014/main" val="2456512016"/>
                    </a:ext>
                  </a:extLst>
                </a:gridCol>
                <a:gridCol w="1611817">
                  <a:extLst>
                    <a:ext uri="{9D8B030D-6E8A-4147-A177-3AD203B41FA5}">
                      <a16:colId xmlns:a16="http://schemas.microsoft.com/office/drawing/2014/main" val="1163862872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Country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Payment Terms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% of customers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4938367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Australia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30 days from statement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93%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2324463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China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30 days from statement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89%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501566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Hong Kong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30 days net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99%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8976651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India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45 days net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96%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707701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Japan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30 days from statement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80%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1219107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Korea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 months from end of month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75%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8369694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Malaysia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30 days net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97%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2361951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Taiwan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30 days net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49%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1028494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Thailand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90 days from statement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48%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5570377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Singapore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30 days net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46%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427454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554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599418" y="1321779"/>
            <a:ext cx="7244700" cy="674758"/>
          </a:xfrm>
          <a:prstGeom prst="rect">
            <a:avLst/>
          </a:prstGeom>
        </p:spPr>
        <p:txBody>
          <a:bodyPr anchor="b"/>
          <a:lstStyle>
            <a:lvl1pPr algn="l">
              <a:lnSpc>
                <a:spcPct val="90000"/>
              </a:lnSpc>
              <a:defRPr sz="3200" b="1" i="0" baseline="0">
                <a:latin typeface="+mj-lt"/>
                <a:ea typeface="Avenir Next LT Pro Demi" charset="0"/>
                <a:cs typeface="Avenir Next LT Pro Demi" charset="0"/>
              </a:defRPr>
            </a:lvl1pPr>
          </a:lstStyle>
          <a:p>
            <a:r>
              <a:rPr lang="en-US" dirty="0"/>
              <a:t>APAC – CREDIT HOLD PROCESS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704832" y="2163032"/>
            <a:ext cx="901344" cy="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tailEnd type="none" w="med" len="lg"/>
          </a:ln>
          <a:effectLst/>
        </p:spPr>
      </p:cxnSp>
    </p:spTree>
    <p:extLst>
      <p:ext uri="{BB962C8B-B14F-4D97-AF65-F5344CB8AC3E}">
        <p14:creationId xmlns:p14="http://schemas.microsoft.com/office/powerpoint/2010/main" val="1722215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622633"/>
            <a:ext cx="9144000" cy="549089"/>
          </a:xfrm>
          <a:prstGeom prst="rect">
            <a:avLst/>
          </a:prstGeom>
          <a:solidFill>
            <a:srgbClr val="6BA3C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699280" y="4219812"/>
            <a:ext cx="906403" cy="5969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4293" y="4695366"/>
            <a:ext cx="394725" cy="1468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D0AEA5B6-79C9-9C4C-88BE-60314A1C62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/>
          <p:cNvSpPr txBox="1">
            <a:spLocks/>
          </p:cNvSpPr>
          <p:nvPr userDrawn="1"/>
        </p:nvSpPr>
        <p:spPr>
          <a:xfrm>
            <a:off x="607113" y="388471"/>
            <a:ext cx="6968064" cy="750072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14400">
              <a:spcBef>
                <a:spcPts val="0"/>
              </a:spcBef>
              <a:defRPr/>
            </a:pPr>
            <a:endParaRPr lang="en-US" sz="2200" b="1" kern="0" dirty="0">
              <a:solidFill>
                <a:sysClr val="windowText" lastClr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62697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78F83D11-BD70-094F-B25C-DAFB3D51D09A}"/>
              </a:ext>
            </a:extLst>
          </p:cNvPr>
          <p:cNvSpPr txBox="1">
            <a:spLocks/>
          </p:cNvSpPr>
          <p:nvPr/>
        </p:nvSpPr>
        <p:spPr>
          <a:xfrm>
            <a:off x="614360" y="388471"/>
            <a:ext cx="7095287" cy="674758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b="1" dirty="0"/>
              <a:t>INVOICING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DD5CD90-50B7-4AB6-B596-8AB5E138D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3635" y="1228161"/>
            <a:ext cx="7772365" cy="335109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Invoices are generated once purchase orders are received &amp; shipments are completed from the warehouses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For Singapore who export to International Distributors, a commercial invoice is also generated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Distributor invoices &amp; credits are sent to designated Distributor email addresses or directly to specific country tax portals if required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Any queries in relation to generated invoices can be sent to the local country finance team or to Ruth Koch, APAC AR Co Ordinator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952A926-EF09-4167-B849-725491912F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7039" y="3213698"/>
            <a:ext cx="3158218" cy="1240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142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11814</TotalTime>
  <Words>115</Words>
  <Application>Microsoft Office PowerPoint</Application>
  <PresentationFormat>On-screen Show (16:9)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PowerPoint Presentation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Waymire</dc:creator>
  <cp:lastModifiedBy>Sleath, Jason</cp:lastModifiedBy>
  <cp:revision>498</cp:revision>
  <cp:lastPrinted>2018-04-11T06:57:59Z</cp:lastPrinted>
  <dcterms:created xsi:type="dcterms:W3CDTF">2015-11-06T18:15:28Z</dcterms:created>
  <dcterms:modified xsi:type="dcterms:W3CDTF">2023-02-09T11:24:03Z</dcterms:modified>
</cp:coreProperties>
</file>