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/>
        </p14:section>
        <p14:section name="Untitled Section" id="{DD42FA45-1CF4-4B66-A095-F7FA19714A9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3" d="100"/>
          <a:sy n="153" d="100"/>
        </p:scale>
        <p:origin x="672" y="126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eath, Jason" userId="303c41c6-3373-4b7a-ba5f-87b5212c6b96" providerId="ADAL" clId="{4C3687A1-4FFA-4BAC-A01E-484A8A0B5538}"/>
    <pc:docChg chg="delSld modSection">
      <pc:chgData name="Sleath, Jason" userId="303c41c6-3373-4b7a-ba5f-87b5212c6b96" providerId="ADAL" clId="{4C3687A1-4FFA-4BAC-A01E-484A8A0B5538}" dt="2023-02-09T11:22:21.884" v="4" actId="47"/>
      <pc:docMkLst>
        <pc:docMk/>
      </pc:docMkLst>
      <pc:sldChg chg="del">
        <pc:chgData name="Sleath, Jason" userId="303c41c6-3373-4b7a-ba5f-87b5212c6b96" providerId="ADAL" clId="{4C3687A1-4FFA-4BAC-A01E-484A8A0B5538}" dt="2023-02-09T11:22:09.457" v="0" actId="47"/>
        <pc:sldMkLst>
          <pc:docMk/>
          <pc:sldMk cId="2747142717" sldId="279"/>
        </pc:sldMkLst>
      </pc:sldChg>
      <pc:sldChg chg="del">
        <pc:chgData name="Sleath, Jason" userId="303c41c6-3373-4b7a-ba5f-87b5212c6b96" providerId="ADAL" clId="{4C3687A1-4FFA-4BAC-A01E-484A8A0B5538}" dt="2023-02-09T11:22:11.087" v="2" actId="47"/>
        <pc:sldMkLst>
          <pc:docMk/>
          <pc:sldMk cId="3787396810" sldId="300"/>
        </pc:sldMkLst>
      </pc:sldChg>
      <pc:sldChg chg="del">
        <pc:chgData name="Sleath, Jason" userId="303c41c6-3373-4b7a-ba5f-87b5212c6b96" providerId="ADAL" clId="{4C3687A1-4FFA-4BAC-A01E-484A8A0B5538}" dt="2023-02-09T11:22:10.189" v="1" actId="47"/>
        <pc:sldMkLst>
          <pc:docMk/>
          <pc:sldMk cId="516301835" sldId="315"/>
        </pc:sldMkLst>
      </pc:sldChg>
      <pc:sldChg chg="del">
        <pc:chgData name="Sleath, Jason" userId="303c41c6-3373-4b7a-ba5f-87b5212c6b96" providerId="ADAL" clId="{4C3687A1-4FFA-4BAC-A01E-484A8A0B5538}" dt="2023-02-09T11:22:20.989" v="3" actId="47"/>
        <pc:sldMkLst>
          <pc:docMk/>
          <pc:sldMk cId="1017569012" sldId="319"/>
        </pc:sldMkLst>
      </pc:sldChg>
      <pc:sldChg chg="del">
        <pc:chgData name="Sleath, Jason" userId="303c41c6-3373-4b7a-ba5f-87b5212c6b96" providerId="ADAL" clId="{4C3687A1-4FFA-4BAC-A01E-484A8A0B5538}" dt="2023-02-09T11:22:21.884" v="4" actId="47"/>
        <pc:sldMkLst>
          <pc:docMk/>
          <pc:sldMk cId="2466905531" sldId="32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2/9/2023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3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32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HOLD PROCESS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3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At any given time in APAC – across the 10 countries, there’s usually approx. 10 customers on hold</a:t>
            </a:r>
          </a:p>
          <a:p>
            <a:pPr lvl="0"/>
            <a:r>
              <a:rPr lang="en-US" dirty="0"/>
              <a:t>Main countries with customers on hold are Thailand &amp; Korea</a:t>
            </a:r>
          </a:p>
          <a:p>
            <a:pPr lvl="0"/>
            <a:r>
              <a:rPr lang="en-US" dirty="0"/>
              <a:t>No orders ship to customers who are on hold, until payment is received.  Some exceptions can be made, depending on the situation.</a:t>
            </a:r>
          </a:p>
          <a:p>
            <a:pPr lvl="0"/>
            <a:r>
              <a:rPr lang="en-US" dirty="0"/>
              <a:t>Customers are put on hold when all measures have been exhausted to collect payment &amp; no valid reasons have been provided by the customer, or they have not responded at all to our requests for payment.</a:t>
            </a:r>
          </a:p>
          <a:p>
            <a:pPr lvl="0"/>
            <a:r>
              <a:rPr lang="en-US" dirty="0"/>
              <a:t>Before putting the account on hold, the NSM &amp; the divisions will be advised, to avoid any surprises when the customer calls them.</a:t>
            </a:r>
          </a:p>
          <a:p>
            <a:pPr lvl="0"/>
            <a:r>
              <a:rPr lang="en-US" dirty="0"/>
              <a:t>Usually accounts are not on hold long term.  It is usually a short process resulting in payment being received promptly afterwards.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LIMITS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04A37F-3CF9-42BD-8819-87A537F8177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4372849"/>
              </p:ext>
            </p:extLst>
          </p:nvPr>
        </p:nvGraphicFramePr>
        <p:xfrm>
          <a:off x="2932005" y="1781175"/>
          <a:ext cx="3035300" cy="1781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869">
                  <a:extLst>
                    <a:ext uri="{9D8B030D-6E8A-4147-A177-3AD203B41FA5}">
                      <a16:colId xmlns:a16="http://schemas.microsoft.com/office/drawing/2014/main" val="3252758845"/>
                    </a:ext>
                  </a:extLst>
                </a:gridCol>
                <a:gridCol w="976878">
                  <a:extLst>
                    <a:ext uri="{9D8B030D-6E8A-4147-A177-3AD203B41FA5}">
                      <a16:colId xmlns:a16="http://schemas.microsoft.com/office/drawing/2014/main" val="2628255295"/>
                    </a:ext>
                  </a:extLst>
                </a:gridCol>
                <a:gridCol w="1192553">
                  <a:extLst>
                    <a:ext uri="{9D8B030D-6E8A-4147-A177-3AD203B41FA5}">
                      <a16:colId xmlns:a16="http://schemas.microsoft.com/office/drawing/2014/main" val="2034737817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Country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Credit Limits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No. of Customers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8541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Australia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1873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China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60359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Hong Kong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617537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India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73873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Japan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7063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Korea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9935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Malaysia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0296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Taiwan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3203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Thailand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69775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Singapore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444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1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  <a:p>
            <a:pPr lvl="0"/>
            <a:r>
              <a:rPr lang="en-US" dirty="0"/>
              <a:t>Terms vary for each country in the region – see table next slide</a:t>
            </a:r>
          </a:p>
          <a:p>
            <a:pPr lvl="0"/>
            <a:r>
              <a:rPr lang="en-US" dirty="0"/>
              <a:t>For the most part the terms are set at 30 days either from statement or 30 days net</a:t>
            </a:r>
          </a:p>
          <a:p>
            <a:pPr lvl="0"/>
            <a:r>
              <a:rPr lang="en-US" dirty="0"/>
              <a:t>For distributors – terms set at time of agreement</a:t>
            </a:r>
          </a:p>
          <a:p>
            <a:pPr lvl="0"/>
            <a:r>
              <a:rPr lang="en-US" dirty="0"/>
              <a:t>We often receive requests to amend the payment terms.  After detailed analysis the term deviation may or may not be granted.  Sometimes a distributor may request increase from 30 to 90 days but we may agree to go with 60 days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PAYMENT TERMS</a:t>
            </a:r>
          </a:p>
        </p:txBody>
      </p:sp>
    </p:spTree>
    <p:extLst>
      <p:ext uri="{BB962C8B-B14F-4D97-AF65-F5344CB8AC3E}">
        <p14:creationId xmlns:p14="http://schemas.microsoft.com/office/powerpoint/2010/main" val="40551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PAYMENT TERMS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662A6B-1D2F-41E0-8AFC-FEA05B30C39C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2209800" y="1628775"/>
          <a:ext cx="4724401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456">
                  <a:extLst>
                    <a:ext uri="{9D8B030D-6E8A-4147-A177-3AD203B41FA5}">
                      <a16:colId xmlns:a16="http://schemas.microsoft.com/office/drawing/2014/main" val="4268958918"/>
                    </a:ext>
                  </a:extLst>
                </a:gridCol>
                <a:gridCol w="1856128">
                  <a:extLst>
                    <a:ext uri="{9D8B030D-6E8A-4147-A177-3AD203B41FA5}">
                      <a16:colId xmlns:a16="http://schemas.microsoft.com/office/drawing/2014/main" val="2456512016"/>
                    </a:ext>
                  </a:extLst>
                </a:gridCol>
                <a:gridCol w="1611817">
                  <a:extLst>
                    <a:ext uri="{9D8B030D-6E8A-4147-A177-3AD203B41FA5}">
                      <a16:colId xmlns:a16="http://schemas.microsoft.com/office/drawing/2014/main" val="116386287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Country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Payment Terms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of customers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938367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Australia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24463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China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0156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Hong Kong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97665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India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45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0770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Japan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1910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Korea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 months from end of month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6969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Malaysia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6195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Taiwan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028494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Thailand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7037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Singapore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2745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5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32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HOLD PROCESS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72221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3">
            <a:extLst>
              <a:ext uri="{FF2B5EF4-FFF2-40B4-BE49-F238E27FC236}">
                <a16:creationId xmlns:a16="http://schemas.microsoft.com/office/drawing/2014/main" id="{9A58B70E-3D08-D74B-9FBB-F088A4998E73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/>
              <a:t>PAYMENT &amp; REMITTANCE INFORMATION</a:t>
            </a:r>
          </a:p>
          <a:p>
            <a:pPr algn="l"/>
            <a:endParaRPr lang="en-US" sz="20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493D54-57FB-4703-9DE7-6725C7B53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send all payment information, your remittance &amp; related queries to the various Accounts Receivable Depts.</a:t>
            </a:r>
          </a:p>
          <a:p>
            <a:r>
              <a:rPr lang="en-US" dirty="0"/>
              <a:t>Please include your customer account number which helps to identify &amp; process your payment as soon as possible.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6EC599-4DF2-44FB-8B81-504EAF1A9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3496" y="2243739"/>
            <a:ext cx="3971018" cy="155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0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11810</TotalTime>
  <Words>42</Words>
  <Application>Microsoft Office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498</cp:revision>
  <cp:lastPrinted>2018-04-11T06:57:59Z</cp:lastPrinted>
  <dcterms:created xsi:type="dcterms:W3CDTF">2015-11-06T18:15:28Z</dcterms:created>
  <dcterms:modified xsi:type="dcterms:W3CDTF">2023-02-09T11:22:25Z</dcterms:modified>
</cp:coreProperties>
</file>