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2" r:id="rId3"/>
    <p:sldMasterId id="2147483659" r:id="rId4"/>
  </p:sldMasterIdLst>
  <p:notesMasterIdLst>
    <p:notesMasterId r:id="rId13"/>
  </p:notesMasterIdLst>
  <p:handoutMasterIdLst>
    <p:handoutMasterId r:id="rId14"/>
  </p:handoutMasterIdLst>
  <p:sldIdLst>
    <p:sldId id="2851" r:id="rId5"/>
    <p:sldId id="2920" r:id="rId6"/>
    <p:sldId id="2921" r:id="rId7"/>
    <p:sldId id="2922" r:id="rId8"/>
    <p:sldId id="2916" r:id="rId9"/>
    <p:sldId id="2930" r:id="rId10"/>
    <p:sldId id="2931" r:id="rId11"/>
    <p:sldId id="292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CAE572-FE6B-C341-91B3-FF2A687CB678}">
          <p14:sldIdLst/>
        </p14:section>
        <p14:section name="Details" id="{5B44756C-527E-CC4B-BDE7-6CA5B3301A27}">
          <p14:sldIdLst>
            <p14:sldId id="2851"/>
            <p14:sldId id="2920"/>
            <p14:sldId id="2921"/>
            <p14:sldId id="2922"/>
            <p14:sldId id="2916"/>
            <p14:sldId id="2930"/>
            <p14:sldId id="2931"/>
            <p14:sldId id="2928"/>
          </p14:sldIdLst>
        </p14:section>
      </p14:sectionLst>
    </p:ext>
    <p:ext uri="{EFAFB233-063F-42B5-8137-9DF3F51BA10A}">
      <p15:sldGuideLst xmlns:p15="http://schemas.microsoft.com/office/powerpoint/2012/main">
        <p15:guide id="1" orient="horz" pos="1740" userDrawn="1">
          <p15:clr>
            <a:srgbClr val="A4A3A4"/>
          </p15:clr>
        </p15:guide>
        <p15:guide id="2" pos="4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eeden, Allison" initials="PA" lastIdx="3" clrIdx="6">
    <p:extLst>
      <p:ext uri="{19B8F6BF-5375-455C-9EA6-DF929625EA0E}">
        <p15:presenceInfo xmlns:p15="http://schemas.microsoft.com/office/powerpoint/2012/main" userId="S::allison.peeden@cookmedical.com::fde1591c-4935-4616-a1bc-a89bb718ad5a" providerId="AD"/>
      </p:ext>
    </p:extLst>
  </p:cmAuthor>
  <p:cmAuthor id="1" name="Gavin Seyler" initials="GS [5]" lastIdx="1" clrIdx="0"/>
  <p:cmAuthor id="8" name="Shalley, Eric" initials="SE" lastIdx="2" clrIdx="7">
    <p:extLst>
      <p:ext uri="{19B8F6BF-5375-455C-9EA6-DF929625EA0E}">
        <p15:presenceInfo xmlns:p15="http://schemas.microsoft.com/office/powerpoint/2012/main" userId="S::eric.shalley@cookmedical.com::5a7fe43c-2f46-4f4d-98bc-3ad840c09e3f" providerId="AD"/>
      </p:ext>
    </p:extLst>
  </p:cmAuthor>
  <p:cmAuthor id="2" name="Gavin Seyler" initials="GS" lastIdx="1" clrIdx="1"/>
  <p:cmAuthor id="3" name="Gavin Seyler" initials="GS [2]" lastIdx="1" clrIdx="2"/>
  <p:cmAuthor id="4" name="Gavin Seyler" initials="GS [3]" lastIdx="1" clrIdx="3"/>
  <p:cmAuthor id="5" name="Escobedo, Pauli A." initials="EA" lastIdx="1" clrIdx="4">
    <p:extLst>
      <p:ext uri="{19B8F6BF-5375-455C-9EA6-DF929625EA0E}">
        <p15:presenceInfo xmlns:p15="http://schemas.microsoft.com/office/powerpoint/2012/main" userId="S::pauli.escobedo@cookmedical.com::b3d1d80c-46ca-4b9e-ac7b-12b7bdb6d4da" providerId="AD"/>
      </p:ext>
    </p:extLst>
  </p:cmAuthor>
  <p:cmAuthor id="6" name="Grubb, Ryan" initials="GR" lastIdx="9" clrIdx="5">
    <p:extLst>
      <p:ext uri="{19B8F6BF-5375-455C-9EA6-DF929625EA0E}">
        <p15:presenceInfo xmlns:p15="http://schemas.microsoft.com/office/powerpoint/2012/main" userId="S::ryan.grubb@cookmedical.com::21bb6912-dc4e-4a8c-b39b-365f4d9035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4372C4"/>
    <a:srgbClr val="6BA4C2"/>
    <a:srgbClr val="9B283D"/>
    <a:srgbClr val="D42E50"/>
    <a:srgbClr val="6BA3C2"/>
    <a:srgbClr val="559CBE"/>
    <a:srgbClr val="FF2F92"/>
    <a:srgbClr val="FFFC00"/>
    <a:srgbClr val="4B7F97"/>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28363-532C-4312-99B5-5132E0A15FF8}" v="2" dt="2023-06-30T09:42:54.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4" autoAdjust="0"/>
    <p:restoredTop sz="85546" autoAdjust="0"/>
  </p:normalViewPr>
  <p:slideViewPr>
    <p:cSldViewPr snapToGrid="0">
      <p:cViewPr varScale="1">
        <p:scale>
          <a:sx n="124" d="100"/>
          <a:sy n="124" d="100"/>
        </p:scale>
        <p:origin x="804" y="90"/>
      </p:cViewPr>
      <p:guideLst>
        <p:guide orient="horz" pos="1740"/>
        <p:guide pos="432"/>
      </p:guideLst>
    </p:cSldViewPr>
  </p:slideViewPr>
  <p:notesTextViewPr>
    <p:cViewPr>
      <p:scale>
        <a:sx n="1" d="1"/>
        <a:sy n="1" d="1"/>
      </p:scale>
      <p:origin x="0" y="0"/>
    </p:cViewPr>
  </p:notesTextViewPr>
  <p:notesViewPr>
    <p:cSldViewPr snapToGrid="0">
      <p:cViewPr varScale="1">
        <p:scale>
          <a:sx n="68" d="100"/>
          <a:sy n="68"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44AF2-34DE-4742-9282-DF7F272DE5F4}" type="datetimeFigureOut">
              <a:rPr lang="en-US" smtClean="0"/>
              <a:t>6/30/2023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126973-F2AC-5D40-AE69-7F0F8FFDFEEA}" type="slidenum">
              <a:rPr lang="en-US" smtClean="0"/>
              <a:t>‹#›</a:t>
            </a:fld>
            <a:endParaRPr lang="en-US" dirty="0"/>
          </a:p>
        </p:txBody>
      </p:sp>
    </p:spTree>
    <p:extLst>
      <p:ext uri="{BB962C8B-B14F-4D97-AF65-F5344CB8AC3E}">
        <p14:creationId xmlns:p14="http://schemas.microsoft.com/office/powerpoint/2010/main" val="1848360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07220-0F3B-1C4E-B15A-03DC4F66C708}" type="datetimeFigureOut">
              <a:rPr lang="en-US" smtClean="0"/>
              <a:t>6/30/2023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190F5-2144-1345-B269-273584769D33}" type="slidenum">
              <a:rPr lang="en-US" smtClean="0"/>
              <a:t>‹#›</a:t>
            </a:fld>
            <a:endParaRPr lang="en-US" dirty="0"/>
          </a:p>
        </p:txBody>
      </p:sp>
    </p:spTree>
    <p:extLst>
      <p:ext uri="{BB962C8B-B14F-4D97-AF65-F5344CB8AC3E}">
        <p14:creationId xmlns:p14="http://schemas.microsoft.com/office/powerpoint/2010/main" val="1365003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C190F5-2144-1345-B269-273584769D33}" type="slidenum">
              <a:rPr lang="en-US" smtClean="0"/>
              <a:t>1</a:t>
            </a:fld>
            <a:endParaRPr lang="en-US" dirty="0"/>
          </a:p>
        </p:txBody>
      </p:sp>
    </p:spTree>
    <p:extLst>
      <p:ext uri="{BB962C8B-B14F-4D97-AF65-F5344CB8AC3E}">
        <p14:creationId xmlns:p14="http://schemas.microsoft.com/office/powerpoint/2010/main" val="375547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C190F5-2144-1345-B269-273584769D33}" type="slidenum">
              <a:rPr lang="en-US" smtClean="0"/>
              <a:t>2</a:t>
            </a:fld>
            <a:endParaRPr lang="en-US" dirty="0"/>
          </a:p>
        </p:txBody>
      </p:sp>
    </p:spTree>
    <p:extLst>
      <p:ext uri="{BB962C8B-B14F-4D97-AF65-F5344CB8AC3E}">
        <p14:creationId xmlns:p14="http://schemas.microsoft.com/office/powerpoint/2010/main" val="368363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C190F5-2144-1345-B269-273584769D33}" type="slidenum">
              <a:rPr lang="en-US" smtClean="0"/>
              <a:t>3</a:t>
            </a:fld>
            <a:endParaRPr lang="en-US" dirty="0"/>
          </a:p>
        </p:txBody>
      </p:sp>
    </p:spTree>
    <p:extLst>
      <p:ext uri="{BB962C8B-B14F-4D97-AF65-F5344CB8AC3E}">
        <p14:creationId xmlns:p14="http://schemas.microsoft.com/office/powerpoint/2010/main" val="167810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C190F5-2144-1345-B269-273584769D33}" type="slidenum">
              <a:rPr lang="en-US" smtClean="0"/>
              <a:t>5</a:t>
            </a:fld>
            <a:endParaRPr lang="en-US" dirty="0"/>
          </a:p>
        </p:txBody>
      </p:sp>
    </p:spTree>
    <p:extLst>
      <p:ext uri="{BB962C8B-B14F-4D97-AF65-F5344CB8AC3E}">
        <p14:creationId xmlns:p14="http://schemas.microsoft.com/office/powerpoint/2010/main" val="123437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C190F5-2144-1345-B269-273584769D33}" type="slidenum">
              <a:rPr lang="en-US" smtClean="0"/>
              <a:t>7</a:t>
            </a:fld>
            <a:endParaRPr lang="en-US" dirty="0"/>
          </a:p>
        </p:txBody>
      </p:sp>
    </p:spTree>
    <p:extLst>
      <p:ext uri="{BB962C8B-B14F-4D97-AF65-F5344CB8AC3E}">
        <p14:creationId xmlns:p14="http://schemas.microsoft.com/office/powerpoint/2010/main" val="25936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Home page for Distributor General Information </a:t>
            </a:r>
          </a:p>
        </p:txBody>
      </p:sp>
      <p:sp>
        <p:nvSpPr>
          <p:cNvPr id="4" name="Slide Number Placeholder 3"/>
          <p:cNvSpPr>
            <a:spLocks noGrp="1"/>
          </p:cNvSpPr>
          <p:nvPr>
            <p:ph type="sldNum" sz="quarter" idx="5"/>
          </p:nvPr>
        </p:nvSpPr>
        <p:spPr/>
        <p:txBody>
          <a:bodyPr/>
          <a:lstStyle/>
          <a:p>
            <a:fld id="{BEC190F5-2144-1345-B269-273584769D33}" type="slidenum">
              <a:rPr lang="en-US" smtClean="0"/>
              <a:t>8</a:t>
            </a:fld>
            <a:endParaRPr lang="en-US" dirty="0"/>
          </a:p>
        </p:txBody>
      </p:sp>
    </p:spTree>
    <p:extLst>
      <p:ext uri="{BB962C8B-B14F-4D97-AF65-F5344CB8AC3E}">
        <p14:creationId xmlns:p14="http://schemas.microsoft.com/office/powerpoint/2010/main" val="343636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512" y="-133815"/>
            <a:ext cx="9255512" cy="4839630"/>
          </a:xfrm>
          <a:prstGeom prst="rect">
            <a:avLst/>
          </a:prstGeom>
        </p:spPr>
      </p:pic>
      <p:sp>
        <p:nvSpPr>
          <p:cNvPr id="10" name="Rectangle 9"/>
          <p:cNvSpPr/>
          <p:nvPr userDrawn="1"/>
        </p:nvSpPr>
        <p:spPr>
          <a:xfrm>
            <a:off x="0" y="4622633"/>
            <a:ext cx="9144000" cy="54908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a:stretch>
            <a:fillRect/>
          </a:stretch>
        </p:blipFill>
        <p:spPr>
          <a:xfrm>
            <a:off x="699280" y="4219812"/>
            <a:ext cx="906403" cy="596900"/>
          </a:xfrm>
          <a:prstGeom prst="rect">
            <a:avLst/>
          </a:prstGeom>
        </p:spPr>
      </p:pic>
    </p:spTree>
    <p:extLst>
      <p:ext uri="{BB962C8B-B14F-4D97-AF65-F5344CB8AC3E}">
        <p14:creationId xmlns:p14="http://schemas.microsoft.com/office/powerpoint/2010/main" val="145623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41243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189713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1404153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90276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82580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194279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1080110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73847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805570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47928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704832" y="1315539"/>
            <a:ext cx="901344" cy="0"/>
          </a:xfrm>
          <a:prstGeom prst="line">
            <a:avLst/>
          </a:prstGeom>
          <a:noFill/>
          <a:ln w="19050" cap="flat" cmpd="sng" algn="ctr">
            <a:solidFill>
              <a:srgbClr val="6BA3C2"/>
            </a:solidFill>
            <a:prstDash val="solid"/>
            <a:tailEnd type="none" w="med" len="lg"/>
          </a:ln>
          <a:effectLst/>
        </p:spPr>
      </p:cxnSp>
      <p:sp>
        <p:nvSpPr>
          <p:cNvPr id="10" name="Rectangle 9"/>
          <p:cNvSpPr/>
          <p:nvPr userDrawn="1"/>
        </p:nvSpPr>
        <p:spPr>
          <a:xfrm>
            <a:off x="0" y="4622633"/>
            <a:ext cx="9144000" cy="54908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stretch>
            <a:fillRect/>
          </a:stretch>
        </p:blipFill>
        <p:spPr>
          <a:xfrm>
            <a:off x="699280" y="4219812"/>
            <a:ext cx="906403" cy="596900"/>
          </a:xfrm>
          <a:prstGeom prst="rect">
            <a:avLst/>
          </a:prstGeom>
        </p:spPr>
      </p:pic>
    </p:spTree>
    <p:extLst>
      <p:ext uri="{BB962C8B-B14F-4D97-AF65-F5344CB8AC3E}">
        <p14:creationId xmlns:p14="http://schemas.microsoft.com/office/powerpoint/2010/main" val="356358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999033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727083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710218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720912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06382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87070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81649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200745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AC4656-046E-5C4B-9E13-2119D4F32576}"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07A2BB-E10C-E94A-B088-AB212D338AC6}" type="slidenum">
              <a:rPr lang="en-US" smtClean="0"/>
              <a:t>‹#›</a:t>
            </a:fld>
            <a:endParaRPr lang="en-US" dirty="0"/>
          </a:p>
        </p:txBody>
      </p:sp>
    </p:spTree>
    <p:extLst>
      <p:ext uri="{BB962C8B-B14F-4D97-AF65-F5344CB8AC3E}">
        <p14:creationId xmlns:p14="http://schemas.microsoft.com/office/powerpoint/2010/main" val="1032812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170379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360" y="388471"/>
            <a:ext cx="7095287" cy="674758"/>
          </a:xfrm>
          <a:prstGeom prst="rect">
            <a:avLst/>
          </a:prstGeom>
        </p:spPr>
        <p:txBody>
          <a:bodyPr anchor="b"/>
          <a:lstStyle>
            <a:lvl1pPr algn="l">
              <a:lnSpc>
                <a:spcPct val="90000"/>
              </a:lnSpc>
              <a:defRPr sz="2400" b="1" i="0">
                <a:latin typeface="AvenirNext LT Pro Regular" charset="0"/>
                <a:ea typeface="AvenirNext LT Pro Regular" charset="0"/>
                <a:cs typeface="AvenirNext LT Pro Regular" charset="0"/>
              </a:defRPr>
            </a:lvl1pPr>
          </a:lstStyle>
          <a:p>
            <a:br>
              <a:rPr lang="en-US"/>
            </a:br>
            <a:r>
              <a:rPr lang="en-US"/>
              <a:t>Click to Edit </a:t>
            </a:r>
            <a:br>
              <a:rPr lang="en-US"/>
            </a:br>
            <a:r>
              <a:rPr lang="en-US"/>
              <a:t>Master Title Style</a:t>
            </a:r>
          </a:p>
        </p:txBody>
      </p:sp>
      <p:sp>
        <p:nvSpPr>
          <p:cNvPr id="3" name="Content Placeholder 2"/>
          <p:cNvSpPr>
            <a:spLocks noGrp="1"/>
          </p:cNvSpPr>
          <p:nvPr>
            <p:ph idx="1"/>
          </p:nvPr>
        </p:nvSpPr>
        <p:spPr>
          <a:xfrm>
            <a:off x="863635" y="1228162"/>
            <a:ext cx="7824659" cy="2850780"/>
          </a:xfrm>
          <a:prstGeom prst="rect">
            <a:avLst/>
          </a:prstGeom>
        </p:spPr>
        <p:txBody>
          <a:bodyPr/>
          <a:lstStyle>
            <a:lvl1pPr marL="231775" indent="-231775">
              <a:defRPr sz="2400" b="0" i="0">
                <a:latin typeface="AvenirNext LT Pro Regular" charset="0"/>
                <a:ea typeface="AvenirNext LT Pro Regular" charset="0"/>
                <a:cs typeface="AvenirNext LT Pro Regular" charset="0"/>
              </a:defRPr>
            </a:lvl1pPr>
            <a:lvl2pPr marL="687388" indent="-284163">
              <a:defRPr sz="2400" b="0" i="0">
                <a:latin typeface="AvenirNext LT Pro Regular" charset="0"/>
                <a:ea typeface="AvenirNext LT Pro Regular" charset="0"/>
                <a:cs typeface="AvenirNext LT Pro Regular" charset="0"/>
              </a:defRPr>
            </a:lvl2pPr>
            <a:lvl3pPr>
              <a:defRPr sz="1800" b="0" i="0">
                <a:latin typeface="AvenirNext LT Pro Regular" charset="0"/>
                <a:ea typeface="AvenirNext LT Pro Regular" charset="0"/>
                <a:cs typeface="AvenirNext LT Pro Regular" charset="0"/>
              </a:defRPr>
            </a:lvl3pPr>
            <a:lvl4pPr>
              <a:defRPr sz="1800" b="0" i="0">
                <a:latin typeface="AvenirNext LT Pro Regular" charset="0"/>
                <a:ea typeface="AvenirNext LT Pro Regular" charset="0"/>
                <a:cs typeface="AvenirNext LT Pro Regular" charset="0"/>
              </a:defRPr>
            </a:lvl4pPr>
            <a:lvl5pPr>
              <a:defRPr sz="1800" b="0" i="0">
                <a:latin typeface="AvenirNext LT Pro Regular" charset="0"/>
                <a:ea typeface="AvenirNext LT Pro Regular" charset="0"/>
                <a:cs typeface="AvenirNext LT Pro Regular"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4293" y="4695366"/>
            <a:ext cx="394725" cy="146849"/>
          </a:xfrm>
          <a:prstGeom prst="rect">
            <a:avLst/>
          </a:prstGeom>
        </p:spPr>
        <p:txBody>
          <a:bodyPr/>
          <a:lstStyle/>
          <a:p>
            <a:fld id="{D0AEA5B6-79C9-9C4C-88BE-60314A1C6286}" type="slidenum">
              <a:rPr lang="en-US" smtClean="0"/>
              <a:t>‹#›</a:t>
            </a:fld>
            <a:endParaRPr lang="en-US" dirty="0"/>
          </a:p>
        </p:txBody>
      </p:sp>
      <p:sp>
        <p:nvSpPr>
          <p:cNvPr id="9" name="Slide Number Placeholder 5"/>
          <p:cNvSpPr txBox="1">
            <a:spLocks/>
          </p:cNvSpPr>
          <p:nvPr userDrawn="1"/>
        </p:nvSpPr>
        <p:spPr>
          <a:xfrm>
            <a:off x="8434293" y="4695366"/>
            <a:ext cx="394725" cy="146849"/>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AEA5B6-79C9-9C4C-88BE-60314A1C6286}" type="slidenum">
              <a:rPr lang="en-US" smtClean="0"/>
              <a:pPr/>
              <a:t>‹#›</a:t>
            </a:fld>
            <a:endParaRPr lang="en-US" dirty="0"/>
          </a:p>
        </p:txBody>
      </p:sp>
      <p:cxnSp>
        <p:nvCxnSpPr>
          <p:cNvPr id="13" name="Straight Connector 12"/>
          <p:cNvCxnSpPr/>
          <p:nvPr userDrawn="1"/>
        </p:nvCxnSpPr>
        <p:spPr>
          <a:xfrm>
            <a:off x="704832" y="1117152"/>
            <a:ext cx="901344" cy="0"/>
          </a:xfrm>
          <a:prstGeom prst="line">
            <a:avLst/>
          </a:prstGeom>
          <a:noFill/>
          <a:ln w="19050" cap="flat" cmpd="sng" algn="ctr">
            <a:solidFill>
              <a:srgbClr val="6BA3C2"/>
            </a:solidFill>
            <a:prstDash val="solid"/>
            <a:tailEnd type="none" w="med" len="lg"/>
          </a:ln>
          <a:effectLst/>
        </p:spPr>
      </p:cxnSp>
      <p:sp>
        <p:nvSpPr>
          <p:cNvPr id="7" name="Rectangle 6"/>
          <p:cNvSpPr/>
          <p:nvPr userDrawn="1"/>
        </p:nvSpPr>
        <p:spPr>
          <a:xfrm>
            <a:off x="0" y="4622633"/>
            <a:ext cx="9144000" cy="54908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699280" y="4219812"/>
            <a:ext cx="906403" cy="596900"/>
          </a:xfrm>
          <a:prstGeom prst="rect">
            <a:avLst/>
          </a:prstGeom>
        </p:spPr>
      </p:pic>
    </p:spTree>
    <p:extLst>
      <p:ext uri="{BB962C8B-B14F-4D97-AF65-F5344CB8AC3E}">
        <p14:creationId xmlns:p14="http://schemas.microsoft.com/office/powerpoint/2010/main" val="1425977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1090203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717865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609254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532268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1566785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52000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1650571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2113537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694715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C6893-5B86-0344-8739-0EC74CC325A8}"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F0E21-C1A7-4A4A-9123-EE934E72FCC5}" type="slidenum">
              <a:rPr lang="en-US" smtClean="0"/>
              <a:t>‹#›</a:t>
            </a:fld>
            <a:endParaRPr lang="en-US" dirty="0"/>
          </a:p>
        </p:txBody>
      </p:sp>
    </p:spTree>
    <p:extLst>
      <p:ext uri="{BB962C8B-B14F-4D97-AF65-F5344CB8AC3E}">
        <p14:creationId xmlns:p14="http://schemas.microsoft.com/office/powerpoint/2010/main" val="21323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C33C1E6-6588-1B4E-9518-F1BBC201DB77}" type="datetimeFigureOut">
              <a:rPr lang="en-US" smtClean="0"/>
              <a:t>6/30/2023</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8434293" y="4695366"/>
            <a:ext cx="394725" cy="146849"/>
          </a:xfrm>
          <a:prstGeom prst="rect">
            <a:avLst/>
          </a:prstGeom>
        </p:spPr>
        <p:txBody>
          <a:bodyPr/>
          <a:lstStyle/>
          <a:p>
            <a:fld id="{D0AEA5B6-79C9-9C4C-88BE-60314A1C6286}" type="slidenum">
              <a:rPr lang="en-US" smtClean="0"/>
              <a:t>‹#›</a:t>
            </a:fld>
            <a:endParaRPr lang="en-US" dirty="0"/>
          </a:p>
        </p:txBody>
      </p:sp>
      <p:sp>
        <p:nvSpPr>
          <p:cNvPr id="8" name="Rectangle 7"/>
          <p:cNvSpPr/>
          <p:nvPr userDrawn="1"/>
        </p:nvSpPr>
        <p:spPr>
          <a:xfrm>
            <a:off x="0" y="4622633"/>
            <a:ext cx="9144000" cy="54908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stretch>
            <a:fillRect/>
          </a:stretch>
        </p:blipFill>
        <p:spPr>
          <a:xfrm>
            <a:off x="699280" y="4219812"/>
            <a:ext cx="906403" cy="596900"/>
          </a:xfrm>
          <a:prstGeom prst="rect">
            <a:avLst/>
          </a:prstGeom>
        </p:spPr>
      </p:pic>
    </p:spTree>
    <p:extLst>
      <p:ext uri="{BB962C8B-B14F-4D97-AF65-F5344CB8AC3E}">
        <p14:creationId xmlns:p14="http://schemas.microsoft.com/office/powerpoint/2010/main" val="23577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34293" y="4695366"/>
            <a:ext cx="394725" cy="146849"/>
          </a:xfrm>
          <a:prstGeom prst="rect">
            <a:avLst/>
          </a:prstGeom>
        </p:spPr>
        <p:txBody>
          <a:bodyPr/>
          <a:lstStyle/>
          <a:p>
            <a:fld id="{D0AEA5B6-79C9-9C4C-88BE-60314A1C6286}" type="slidenum">
              <a:rPr lang="en-US" smtClean="0"/>
              <a:pPr/>
              <a:t>‹#›</a:t>
            </a:fld>
            <a:endParaRPr lang="en-US" dirty="0"/>
          </a:p>
        </p:txBody>
      </p:sp>
      <p:sp>
        <p:nvSpPr>
          <p:cNvPr id="4" name="Rectangle 3"/>
          <p:cNvSpPr/>
          <p:nvPr userDrawn="1"/>
        </p:nvSpPr>
        <p:spPr>
          <a:xfrm>
            <a:off x="0" y="4622633"/>
            <a:ext cx="9144000" cy="54908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stretch>
            <a:fillRect/>
          </a:stretch>
        </p:blipFill>
        <p:spPr>
          <a:xfrm>
            <a:off x="699280" y="4219812"/>
            <a:ext cx="906403" cy="596900"/>
          </a:xfrm>
          <a:prstGeom prst="rect">
            <a:avLst/>
          </a:prstGeom>
        </p:spPr>
      </p:pic>
    </p:spTree>
    <p:extLst>
      <p:ext uri="{BB962C8B-B14F-4D97-AF65-F5344CB8AC3E}">
        <p14:creationId xmlns:p14="http://schemas.microsoft.com/office/powerpoint/2010/main" val="192032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3528C3-35BF-334E-8C0D-69718E9E4F8E}" type="datetimeFigureOut">
              <a:rPr lang="en-US" smtClean="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78B3C8-10F3-7549-BCE4-902513092626}" type="slidenum">
              <a:rPr lang="en-US" smtClean="0"/>
              <a:t>‹#›</a:t>
            </a:fld>
            <a:endParaRPr lang="en-US" dirty="0"/>
          </a:p>
        </p:txBody>
      </p:sp>
    </p:spTree>
    <p:extLst>
      <p:ext uri="{BB962C8B-B14F-4D97-AF65-F5344CB8AC3E}">
        <p14:creationId xmlns:p14="http://schemas.microsoft.com/office/powerpoint/2010/main" val="285779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52562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149731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CAC9A-F4AD-A447-8181-39948F1AF3F3}"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19110-F6B2-954A-A748-E1707D22B648}" type="slidenum">
              <a:rPr lang="en-US" smtClean="0"/>
              <a:t>‹#›</a:t>
            </a:fld>
            <a:endParaRPr lang="en-US" dirty="0"/>
          </a:p>
        </p:txBody>
      </p:sp>
    </p:spTree>
    <p:extLst>
      <p:ext uri="{BB962C8B-B14F-4D97-AF65-F5344CB8AC3E}">
        <p14:creationId xmlns:p14="http://schemas.microsoft.com/office/powerpoint/2010/main" val="121719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p:cNvSpPr txBox="1">
            <a:spLocks/>
          </p:cNvSpPr>
          <p:nvPr userDrawn="1"/>
        </p:nvSpPr>
        <p:spPr>
          <a:xfrm>
            <a:off x="607113" y="388471"/>
            <a:ext cx="6968064" cy="750072"/>
          </a:xfrm>
          <a:prstGeom prst="rect">
            <a:avLst/>
          </a:prstGeom>
        </p:spPr>
        <p:txBody>
          <a:bodyPr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spcBef>
                <a:spcPts val="0"/>
              </a:spcBef>
              <a:defRPr/>
            </a:pPr>
            <a:endParaRPr lang="en-US" sz="2200" b="1" kern="0" dirty="0">
              <a:solidFill>
                <a:sysClr val="windowText" lastClr="000000"/>
              </a:solidFill>
              <a:latin typeface="Arial"/>
              <a:cs typeface="Arial"/>
            </a:endParaRPr>
          </a:p>
        </p:txBody>
      </p:sp>
      <p:sp>
        <p:nvSpPr>
          <p:cNvPr id="6" name="Rectangle 5"/>
          <p:cNvSpPr/>
          <p:nvPr userDrawn="1"/>
        </p:nvSpPr>
        <p:spPr>
          <a:xfrm>
            <a:off x="0" y="4622633"/>
            <a:ext cx="9144000" cy="549089"/>
          </a:xfrm>
          <a:prstGeom prst="rect">
            <a:avLst/>
          </a:prstGeom>
          <a:solidFill>
            <a:srgbClr val="6BA3C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8"/>
          <a:stretch>
            <a:fillRect/>
          </a:stretch>
        </p:blipFill>
        <p:spPr>
          <a:xfrm>
            <a:off x="699280" y="4219812"/>
            <a:ext cx="906403" cy="596900"/>
          </a:xfrm>
          <a:prstGeom prst="rect">
            <a:avLst/>
          </a:prstGeom>
        </p:spPr>
      </p:pic>
    </p:spTree>
    <p:extLst>
      <p:ext uri="{BB962C8B-B14F-4D97-AF65-F5344CB8AC3E}">
        <p14:creationId xmlns:p14="http://schemas.microsoft.com/office/powerpoint/2010/main" val="2562697344"/>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7" r:id="rId4"/>
    <p:sldLayoutId id="2147483671" r:id="rId5"/>
    <p:sldLayoutId id="2147483701"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3FCAC9A-F4AD-A447-8181-39948F1AF3F3}" type="datetimeFigureOut">
              <a:rPr lang="en-US" smtClean="0"/>
              <a:t>6/30/2023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3119110-F6B2-954A-A748-E1707D22B648}" type="slidenum">
              <a:rPr lang="en-US" smtClean="0"/>
              <a:t>‹#›</a:t>
            </a:fld>
            <a:endParaRPr lang="en-US" dirty="0"/>
          </a:p>
        </p:txBody>
      </p:sp>
    </p:spTree>
    <p:extLst>
      <p:ext uri="{BB962C8B-B14F-4D97-AF65-F5344CB8AC3E}">
        <p14:creationId xmlns:p14="http://schemas.microsoft.com/office/powerpoint/2010/main" val="3772176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6AC4656-046E-5C4B-9E13-2119D4F32576}" type="datetimeFigureOut">
              <a:rPr lang="en-US" smtClean="0"/>
              <a:t>6/30/2023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207A2BB-E10C-E94A-B088-AB212D338AC6}" type="slidenum">
              <a:rPr lang="en-US" smtClean="0"/>
              <a:t>‹#›</a:t>
            </a:fld>
            <a:endParaRPr lang="en-US" dirty="0"/>
          </a:p>
        </p:txBody>
      </p:sp>
    </p:spTree>
    <p:extLst>
      <p:ext uri="{BB962C8B-B14F-4D97-AF65-F5344CB8AC3E}">
        <p14:creationId xmlns:p14="http://schemas.microsoft.com/office/powerpoint/2010/main" val="855233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EC6893-5B86-0344-8739-0EC74CC325A8}" type="datetimeFigureOut">
              <a:rPr lang="en-US" smtClean="0"/>
              <a:t>6/30/2023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B1F0E21-C1A7-4A4A-9123-EE934E72FCC5}" type="slidenum">
              <a:rPr lang="en-US" smtClean="0"/>
              <a:t>‹#›</a:t>
            </a:fld>
            <a:endParaRPr lang="en-US" dirty="0"/>
          </a:p>
        </p:txBody>
      </p:sp>
    </p:spTree>
    <p:extLst>
      <p:ext uri="{BB962C8B-B14F-4D97-AF65-F5344CB8AC3E}">
        <p14:creationId xmlns:p14="http://schemas.microsoft.com/office/powerpoint/2010/main" val="2999850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mycook.cookmedical.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CE58B-E216-B244-94C9-5EDCBBF51677}"/>
              </a:ext>
            </a:extLst>
          </p:cNvPr>
          <p:cNvSpPr txBox="1"/>
          <p:nvPr/>
        </p:nvSpPr>
        <p:spPr>
          <a:xfrm>
            <a:off x="546007" y="1564105"/>
            <a:ext cx="7101624" cy="830997"/>
          </a:xfrm>
          <a:prstGeom prst="rect">
            <a:avLst/>
          </a:prstGeom>
          <a:noFill/>
        </p:spPr>
        <p:txBody>
          <a:bodyPr wrap="none" rtlCol="0">
            <a:spAutoFit/>
          </a:bodyPr>
          <a:lstStyle/>
          <a:p>
            <a:r>
              <a:rPr lang="en-US" sz="4800" dirty="0"/>
              <a:t>Distributor Resource Hub</a:t>
            </a:r>
          </a:p>
        </p:txBody>
      </p:sp>
      <p:sp>
        <p:nvSpPr>
          <p:cNvPr id="4" name="TextBox 3">
            <a:extLst>
              <a:ext uri="{FF2B5EF4-FFF2-40B4-BE49-F238E27FC236}">
                <a16:creationId xmlns:a16="http://schemas.microsoft.com/office/drawing/2014/main" id="{976363DD-E702-4851-9B07-D8F702388EB9}"/>
              </a:ext>
            </a:extLst>
          </p:cNvPr>
          <p:cNvSpPr txBox="1"/>
          <p:nvPr/>
        </p:nvSpPr>
        <p:spPr>
          <a:xfrm>
            <a:off x="6170341" y="4654963"/>
            <a:ext cx="3246863" cy="369332"/>
          </a:xfrm>
          <a:prstGeom prst="rect">
            <a:avLst/>
          </a:prstGeom>
          <a:noFill/>
        </p:spPr>
        <p:txBody>
          <a:bodyPr wrap="square">
            <a:spAutoFit/>
          </a:bodyPr>
          <a:lstStyle/>
          <a:p>
            <a:r>
              <a:rPr lang="en-US" dirty="0">
                <a:solidFill>
                  <a:schemeClr val="bg1"/>
                </a:solidFill>
              </a:rPr>
              <a:t>Jason Sleath </a:t>
            </a:r>
          </a:p>
        </p:txBody>
      </p:sp>
    </p:spTree>
    <p:extLst>
      <p:ext uri="{BB962C8B-B14F-4D97-AF65-F5344CB8AC3E}">
        <p14:creationId xmlns:p14="http://schemas.microsoft.com/office/powerpoint/2010/main" val="267022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18AE-31C2-46FD-86DC-12D51410371E}"/>
              </a:ext>
            </a:extLst>
          </p:cNvPr>
          <p:cNvSpPr>
            <a:spLocks noGrp="1"/>
          </p:cNvSpPr>
          <p:nvPr>
            <p:ph type="title"/>
          </p:nvPr>
        </p:nvSpPr>
        <p:spPr/>
        <p:txBody>
          <a:bodyPr/>
          <a:lstStyle/>
          <a:p>
            <a:r>
              <a:rPr lang="en-GB" dirty="0"/>
              <a:t>Total Business Impact </a:t>
            </a:r>
          </a:p>
        </p:txBody>
      </p:sp>
      <p:sp>
        <p:nvSpPr>
          <p:cNvPr id="3" name="Content Placeholder 2">
            <a:extLst>
              <a:ext uri="{FF2B5EF4-FFF2-40B4-BE49-F238E27FC236}">
                <a16:creationId xmlns:a16="http://schemas.microsoft.com/office/drawing/2014/main" id="{14E43EE3-FEB6-4558-8CFC-50828E71128C}"/>
              </a:ext>
            </a:extLst>
          </p:cNvPr>
          <p:cNvSpPr>
            <a:spLocks noGrp="1"/>
          </p:cNvSpPr>
          <p:nvPr>
            <p:ph idx="1"/>
          </p:nvPr>
        </p:nvSpPr>
        <p:spPr/>
        <p:txBody>
          <a:bodyPr/>
          <a:lstStyle/>
          <a:p>
            <a:pPr marL="0" indent="0">
              <a:buNone/>
            </a:pPr>
            <a:r>
              <a:rPr lang="en-GB" sz="1800" dirty="0"/>
              <a:t>               Problem</a:t>
            </a:r>
          </a:p>
          <a:p>
            <a:pPr marL="0" indent="0">
              <a:buNone/>
            </a:pPr>
            <a:r>
              <a:rPr lang="en-GB" dirty="0"/>
              <a:t>          </a:t>
            </a:r>
          </a:p>
          <a:p>
            <a:pPr marL="0" indent="0">
              <a:buNone/>
            </a:pPr>
            <a:r>
              <a:rPr lang="en-GB" sz="1600" b="0" i="0" dirty="0">
                <a:solidFill>
                  <a:srgbClr val="444444"/>
                </a:solidFill>
                <a:effectLst/>
                <a:latin typeface="Calibri" panose="020F0502020204030204" pitchFamily="34" charset="0"/>
              </a:rPr>
              <a:t>Indirect Markets have multiple Websites(touchpoints) that all have different locations, not user friendly and creates a negative customer experience. Not all Information is available and not all is accurate. As we move forward we will only be increasing the volume of Touchpoints and Volume of emails and Phone calls looking for information that is up to date and available. Currently not all information required is readily available. </a:t>
            </a:r>
            <a:endParaRPr lang="en-GB" sz="1600" dirty="0"/>
          </a:p>
        </p:txBody>
      </p:sp>
      <p:pic>
        <p:nvPicPr>
          <p:cNvPr id="5" name="Picture 4">
            <a:extLst>
              <a:ext uri="{FF2B5EF4-FFF2-40B4-BE49-F238E27FC236}">
                <a16:creationId xmlns:a16="http://schemas.microsoft.com/office/drawing/2014/main" id="{C9E004BA-ED9D-4BD8-A754-3275B9E0F21C}"/>
              </a:ext>
            </a:extLst>
          </p:cNvPr>
          <p:cNvPicPr>
            <a:picLocks noChangeAspect="1"/>
          </p:cNvPicPr>
          <p:nvPr/>
        </p:nvPicPr>
        <p:blipFill>
          <a:blip r:embed="rId3"/>
          <a:stretch>
            <a:fillRect/>
          </a:stretch>
        </p:blipFill>
        <p:spPr>
          <a:xfrm>
            <a:off x="780296" y="1159482"/>
            <a:ext cx="823913" cy="881063"/>
          </a:xfrm>
          <a:prstGeom prst="rect">
            <a:avLst/>
          </a:prstGeom>
        </p:spPr>
      </p:pic>
    </p:spTree>
    <p:extLst>
      <p:ext uri="{BB962C8B-B14F-4D97-AF65-F5344CB8AC3E}">
        <p14:creationId xmlns:p14="http://schemas.microsoft.com/office/powerpoint/2010/main" val="176294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18AE-31C2-46FD-86DC-12D51410371E}"/>
              </a:ext>
            </a:extLst>
          </p:cNvPr>
          <p:cNvSpPr>
            <a:spLocks noGrp="1"/>
          </p:cNvSpPr>
          <p:nvPr>
            <p:ph type="title"/>
          </p:nvPr>
        </p:nvSpPr>
        <p:spPr/>
        <p:txBody>
          <a:bodyPr/>
          <a:lstStyle/>
          <a:p>
            <a:r>
              <a:rPr lang="en-GB" dirty="0"/>
              <a:t>Total Business Impact </a:t>
            </a:r>
          </a:p>
        </p:txBody>
      </p:sp>
      <p:sp>
        <p:nvSpPr>
          <p:cNvPr id="3" name="Content Placeholder 2">
            <a:extLst>
              <a:ext uri="{FF2B5EF4-FFF2-40B4-BE49-F238E27FC236}">
                <a16:creationId xmlns:a16="http://schemas.microsoft.com/office/drawing/2014/main" id="{14E43EE3-FEB6-4558-8CFC-50828E71128C}"/>
              </a:ext>
            </a:extLst>
          </p:cNvPr>
          <p:cNvSpPr>
            <a:spLocks noGrp="1"/>
          </p:cNvSpPr>
          <p:nvPr>
            <p:ph idx="1"/>
          </p:nvPr>
        </p:nvSpPr>
        <p:spPr/>
        <p:txBody>
          <a:bodyPr/>
          <a:lstStyle/>
          <a:p>
            <a:pPr marL="0" indent="0">
              <a:buNone/>
            </a:pPr>
            <a:r>
              <a:rPr lang="en-GB" sz="1800" dirty="0"/>
              <a:t>                  Solution</a:t>
            </a:r>
          </a:p>
          <a:p>
            <a:pPr marL="0" indent="0">
              <a:buNone/>
            </a:pPr>
            <a:r>
              <a:rPr lang="en-GB" dirty="0"/>
              <a:t>              </a:t>
            </a:r>
          </a:p>
          <a:p>
            <a:pPr marL="0" indent="0">
              <a:buNone/>
            </a:pPr>
            <a:endParaRPr lang="en-GB" dirty="0"/>
          </a:p>
          <a:p>
            <a:pPr marL="0" indent="0">
              <a:buNone/>
            </a:pPr>
            <a:r>
              <a:rPr lang="en-GB" sz="1600" dirty="0">
                <a:solidFill>
                  <a:srgbClr val="444444"/>
                </a:solidFill>
                <a:latin typeface="Calibri" panose="020F0502020204030204" pitchFamily="34" charset="0"/>
              </a:rPr>
              <a:t>As is process was  mapped and defined and one house built  with each function having there own front door to house all general up to date  information that could be requested on a daily basis by visiting one website</a:t>
            </a:r>
          </a:p>
          <a:p>
            <a:pPr marL="0" indent="0">
              <a:buNone/>
            </a:pPr>
            <a:r>
              <a:rPr lang="en-GB" sz="1600" dirty="0">
                <a:solidFill>
                  <a:srgbClr val="444444"/>
                </a:solidFill>
                <a:latin typeface="Calibri" panose="020F0502020204030204" pitchFamily="34" charset="0"/>
              </a:rPr>
              <a:t>	 </a:t>
            </a:r>
            <a:r>
              <a:rPr lang="en-IE" sz="1200" dirty="0">
                <a:latin typeface="Avenir Book" panose="02000503020000020003" pitchFamily="2" charset="0"/>
              </a:rPr>
              <a:t>“</a:t>
            </a:r>
            <a:r>
              <a:rPr lang="en-IE" sz="1600" b="1" dirty="0">
                <a:solidFill>
                  <a:schemeClr val="tx2"/>
                </a:solidFill>
                <a:latin typeface="Avenir Book" panose="02000503020000020003" pitchFamily="2" charset="0"/>
              </a:rPr>
              <a:t>Lets try and understand what the customer wants before they do”</a:t>
            </a:r>
          </a:p>
          <a:p>
            <a:pPr marL="0" indent="0">
              <a:buNone/>
            </a:pPr>
            <a:endParaRPr lang="en-GB" sz="1600" dirty="0">
              <a:solidFill>
                <a:srgbClr val="444444"/>
              </a:solidFill>
              <a:latin typeface="Calibri" panose="020F0502020204030204" pitchFamily="34" charset="0"/>
            </a:endParaRPr>
          </a:p>
        </p:txBody>
      </p:sp>
      <p:pic>
        <p:nvPicPr>
          <p:cNvPr id="6" name="Content Placeholder 4">
            <a:extLst>
              <a:ext uri="{FF2B5EF4-FFF2-40B4-BE49-F238E27FC236}">
                <a16:creationId xmlns:a16="http://schemas.microsoft.com/office/drawing/2014/main" id="{275186C1-78CF-4DDA-86A5-A4EFE957CB8C}"/>
              </a:ext>
            </a:extLst>
          </p:cNvPr>
          <p:cNvPicPr>
            <a:picLocks noChangeAspect="1"/>
          </p:cNvPicPr>
          <p:nvPr/>
        </p:nvPicPr>
        <p:blipFill>
          <a:blip r:embed="rId3"/>
          <a:stretch>
            <a:fillRect/>
          </a:stretch>
        </p:blipFill>
        <p:spPr>
          <a:xfrm>
            <a:off x="873180" y="1158228"/>
            <a:ext cx="861380" cy="881064"/>
          </a:xfrm>
          <a:prstGeom prst="rect">
            <a:avLst/>
          </a:prstGeom>
        </p:spPr>
      </p:pic>
    </p:spTree>
    <p:extLst>
      <p:ext uri="{BB962C8B-B14F-4D97-AF65-F5344CB8AC3E}">
        <p14:creationId xmlns:p14="http://schemas.microsoft.com/office/powerpoint/2010/main" val="2472222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DBF0-6372-4D8E-99B0-462C228B8169}"/>
              </a:ext>
            </a:extLst>
          </p:cNvPr>
          <p:cNvSpPr>
            <a:spLocks noGrp="1"/>
          </p:cNvSpPr>
          <p:nvPr>
            <p:ph type="title"/>
          </p:nvPr>
        </p:nvSpPr>
        <p:spPr/>
        <p:txBody>
          <a:bodyPr/>
          <a:lstStyle/>
          <a:p>
            <a:r>
              <a:rPr lang="en-GB" dirty="0"/>
              <a:t>Total Business Impact </a:t>
            </a:r>
          </a:p>
        </p:txBody>
      </p:sp>
      <p:sp>
        <p:nvSpPr>
          <p:cNvPr id="7" name="TextBox 6">
            <a:extLst>
              <a:ext uri="{FF2B5EF4-FFF2-40B4-BE49-F238E27FC236}">
                <a16:creationId xmlns:a16="http://schemas.microsoft.com/office/drawing/2014/main" id="{857E9305-7691-4D6A-8E84-259C6E05FD44}"/>
              </a:ext>
            </a:extLst>
          </p:cNvPr>
          <p:cNvSpPr txBox="1"/>
          <p:nvPr/>
        </p:nvSpPr>
        <p:spPr>
          <a:xfrm>
            <a:off x="2061411" y="1179095"/>
            <a:ext cx="6497051" cy="2031325"/>
          </a:xfrm>
          <a:prstGeom prst="rect">
            <a:avLst/>
          </a:prstGeom>
          <a:noFill/>
        </p:spPr>
        <p:txBody>
          <a:bodyPr wrap="square">
            <a:spAutoFit/>
          </a:bodyPr>
          <a:lstStyle/>
          <a:p>
            <a:r>
              <a:rPr lang="en-GB" sz="1800" b="1" dirty="0">
                <a:solidFill>
                  <a:schemeClr val="tx2"/>
                </a:solidFill>
                <a:latin typeface="Calibri" panose="020F0502020204030204" pitchFamily="34" charset="0"/>
              </a:rPr>
              <a:t>        TBIs</a:t>
            </a:r>
          </a:p>
          <a:p>
            <a:pPr marL="285750" indent="-285750">
              <a:buFont typeface="Arial" panose="020B0604020202020204" pitchFamily="34" charset="0"/>
              <a:buChar char="•"/>
            </a:pPr>
            <a:endParaRPr lang="en-GB" dirty="0">
              <a:solidFill>
                <a:srgbClr val="444444"/>
              </a:solidFill>
              <a:latin typeface="Calibri" panose="020F0502020204030204" pitchFamily="34" charset="0"/>
            </a:endParaRPr>
          </a:p>
          <a:p>
            <a:endParaRPr lang="en-GB" dirty="0">
              <a:solidFill>
                <a:srgbClr val="444444"/>
              </a:solidFill>
              <a:latin typeface="Calibri" panose="020F0502020204030204" pitchFamily="34" charset="0"/>
            </a:endParaRPr>
          </a:p>
          <a:p>
            <a:pPr marL="285750" indent="-285750">
              <a:buFont typeface="Arial" panose="020B0604020202020204" pitchFamily="34" charset="0"/>
              <a:buChar char="•"/>
            </a:pPr>
            <a:r>
              <a:rPr lang="en-GB" sz="1800" dirty="0">
                <a:solidFill>
                  <a:srgbClr val="444444"/>
                </a:solidFill>
                <a:latin typeface="Calibri" panose="020F0502020204030204" pitchFamily="34" charset="0"/>
              </a:rPr>
              <a:t>Customer experience improved as time to receive the information went from 121.5 days to 129 minutes  (just </a:t>
            </a:r>
            <a:r>
              <a:rPr lang="en-GB" dirty="0">
                <a:solidFill>
                  <a:srgbClr val="444444"/>
                </a:solidFill>
                <a:latin typeface="Calibri" panose="020F0502020204030204" pitchFamily="34" charset="0"/>
              </a:rPr>
              <a:t>over 2 hrs)</a:t>
            </a:r>
            <a:endParaRPr lang="en-GB" sz="1800" dirty="0">
              <a:solidFill>
                <a:srgbClr val="444444"/>
              </a:solidFill>
              <a:latin typeface="Calibri" panose="020F0502020204030204" pitchFamily="34" charset="0"/>
            </a:endParaRPr>
          </a:p>
          <a:p>
            <a:endParaRPr lang="en-GB" sz="1800" dirty="0">
              <a:solidFill>
                <a:srgbClr val="444444"/>
              </a:solidFill>
              <a:latin typeface="Calibri" panose="020F0502020204030204" pitchFamily="34" charset="0"/>
            </a:endParaRPr>
          </a:p>
        </p:txBody>
      </p:sp>
      <p:sp>
        <p:nvSpPr>
          <p:cNvPr id="11" name="Content Placeholder 10">
            <a:extLst>
              <a:ext uri="{FF2B5EF4-FFF2-40B4-BE49-F238E27FC236}">
                <a16:creationId xmlns:a16="http://schemas.microsoft.com/office/drawing/2014/main" id="{34FD4A43-865B-4CE4-982D-6F8FA9918F14}"/>
              </a:ext>
            </a:extLst>
          </p:cNvPr>
          <p:cNvSpPr>
            <a:spLocks noGrp="1"/>
          </p:cNvSpPr>
          <p:nvPr>
            <p:ph idx="1"/>
          </p:nvPr>
        </p:nvSpPr>
        <p:spPr>
          <a:xfrm>
            <a:off x="2061411" y="1467636"/>
            <a:ext cx="7252526" cy="2850780"/>
          </a:xfrm>
        </p:spPr>
        <p:txBody>
          <a:bodyPr/>
          <a:lstStyle/>
          <a:p>
            <a:pPr marL="0" indent="0">
              <a:buNone/>
            </a:pPr>
            <a:r>
              <a:rPr lang="en-GB" dirty="0"/>
              <a:t>               </a:t>
            </a:r>
          </a:p>
        </p:txBody>
      </p:sp>
      <p:pic>
        <p:nvPicPr>
          <p:cNvPr id="13" name="Picture 12">
            <a:extLst>
              <a:ext uri="{FF2B5EF4-FFF2-40B4-BE49-F238E27FC236}">
                <a16:creationId xmlns:a16="http://schemas.microsoft.com/office/drawing/2014/main" id="{D75A278D-DE6F-478F-9838-4A06452BE2DD}"/>
              </a:ext>
            </a:extLst>
          </p:cNvPr>
          <p:cNvPicPr>
            <a:picLocks noChangeAspect="1"/>
          </p:cNvPicPr>
          <p:nvPr/>
        </p:nvPicPr>
        <p:blipFill>
          <a:blip r:embed="rId2"/>
          <a:stretch>
            <a:fillRect/>
          </a:stretch>
        </p:blipFill>
        <p:spPr>
          <a:xfrm>
            <a:off x="1618100" y="2053775"/>
            <a:ext cx="665747" cy="701236"/>
          </a:xfrm>
          <a:prstGeom prst="rect">
            <a:avLst/>
          </a:prstGeom>
        </p:spPr>
      </p:pic>
    </p:spTree>
    <p:extLst>
      <p:ext uri="{BB962C8B-B14F-4D97-AF65-F5344CB8AC3E}">
        <p14:creationId xmlns:p14="http://schemas.microsoft.com/office/powerpoint/2010/main" val="241439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54BE-7389-4EA1-B94E-EE6A0922E206}"/>
              </a:ext>
            </a:extLst>
          </p:cNvPr>
          <p:cNvSpPr>
            <a:spLocks noGrp="1"/>
          </p:cNvSpPr>
          <p:nvPr>
            <p:ph type="title"/>
          </p:nvPr>
        </p:nvSpPr>
        <p:spPr/>
        <p:txBody>
          <a:bodyPr/>
          <a:lstStyle/>
          <a:p>
            <a:r>
              <a:rPr lang="en-IE" dirty="0"/>
              <a:t>Control – Financial impact</a:t>
            </a:r>
            <a:endParaRPr lang="en-GB" dirty="0"/>
          </a:p>
        </p:txBody>
      </p:sp>
      <p:sp>
        <p:nvSpPr>
          <p:cNvPr id="3" name="Content Placeholder 2">
            <a:extLst>
              <a:ext uri="{FF2B5EF4-FFF2-40B4-BE49-F238E27FC236}">
                <a16:creationId xmlns:a16="http://schemas.microsoft.com/office/drawing/2014/main" id="{443BA9A4-6A43-455C-AECF-F242F33B5B96}"/>
              </a:ext>
            </a:extLst>
          </p:cNvPr>
          <p:cNvSpPr>
            <a:spLocks noGrp="1"/>
          </p:cNvSpPr>
          <p:nvPr>
            <p:ph idx="1"/>
          </p:nvPr>
        </p:nvSpPr>
        <p:spPr>
          <a:xfrm>
            <a:off x="863636" y="1228162"/>
            <a:ext cx="3002512" cy="285078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444444"/>
                </a:solidFill>
                <a:latin typeface="Calibri" panose="020F0502020204030204" pitchFamily="34" charset="0"/>
              </a:rPr>
              <a:t>Reducing Carbon Foot print - less emails, fax, telephone  etc in this case $ savings like reducing paper, less electricity,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444444"/>
                </a:solidFill>
                <a:latin typeface="Calibri" panose="020F0502020204030204" pitchFamily="34" charset="0"/>
              </a:rPr>
              <a:t>less telephone usage may not be measured by certain dollar value, and may not be that big. A normal email is 4g of CO2,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444444"/>
                </a:solidFill>
                <a:latin typeface="Calibri" panose="020F0502020204030204" pitchFamily="34" charset="0"/>
              </a:rPr>
              <a:t>An email with a big attachment 50g CO2</a:t>
            </a:r>
          </a:p>
          <a:p>
            <a:endParaRPr lang="en-GB" sz="1600" dirty="0">
              <a:solidFill>
                <a:srgbClr val="444444"/>
              </a:solidFill>
              <a:latin typeface="Calibri" panose="020F0502020204030204" pitchFamily="34" charset="0"/>
            </a:endParaRPr>
          </a:p>
        </p:txBody>
      </p:sp>
      <p:pic>
        <p:nvPicPr>
          <p:cNvPr id="5" name="Picture 4">
            <a:extLst>
              <a:ext uri="{FF2B5EF4-FFF2-40B4-BE49-F238E27FC236}">
                <a16:creationId xmlns:a16="http://schemas.microsoft.com/office/drawing/2014/main" id="{0883D861-4C30-42B8-97C8-B257C1AB4BFD}"/>
              </a:ext>
            </a:extLst>
          </p:cNvPr>
          <p:cNvPicPr>
            <a:picLocks noChangeAspect="1"/>
          </p:cNvPicPr>
          <p:nvPr/>
        </p:nvPicPr>
        <p:blipFill>
          <a:blip r:embed="rId3"/>
          <a:stretch>
            <a:fillRect/>
          </a:stretch>
        </p:blipFill>
        <p:spPr>
          <a:xfrm>
            <a:off x="3866148" y="1158844"/>
            <a:ext cx="4589789" cy="3069124"/>
          </a:xfrm>
          <a:prstGeom prst="rect">
            <a:avLst/>
          </a:prstGeom>
        </p:spPr>
      </p:pic>
    </p:spTree>
    <p:extLst>
      <p:ext uri="{BB962C8B-B14F-4D97-AF65-F5344CB8AC3E}">
        <p14:creationId xmlns:p14="http://schemas.microsoft.com/office/powerpoint/2010/main" val="232424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DBF0-6372-4D8E-99B0-462C228B8169}"/>
              </a:ext>
            </a:extLst>
          </p:cNvPr>
          <p:cNvSpPr>
            <a:spLocks noGrp="1"/>
          </p:cNvSpPr>
          <p:nvPr>
            <p:ph type="title"/>
          </p:nvPr>
        </p:nvSpPr>
        <p:spPr/>
        <p:txBody>
          <a:bodyPr/>
          <a:lstStyle/>
          <a:p>
            <a:r>
              <a:rPr lang="en-GB" dirty="0"/>
              <a:t>Distributor Portal </a:t>
            </a:r>
          </a:p>
        </p:txBody>
      </p:sp>
      <p:sp>
        <p:nvSpPr>
          <p:cNvPr id="7" name="TextBox 6">
            <a:extLst>
              <a:ext uri="{FF2B5EF4-FFF2-40B4-BE49-F238E27FC236}">
                <a16:creationId xmlns:a16="http://schemas.microsoft.com/office/drawing/2014/main" id="{857E9305-7691-4D6A-8E84-259C6E05FD44}"/>
              </a:ext>
            </a:extLst>
          </p:cNvPr>
          <p:cNvSpPr txBox="1"/>
          <p:nvPr/>
        </p:nvSpPr>
        <p:spPr>
          <a:xfrm>
            <a:off x="469934" y="921895"/>
            <a:ext cx="8088529" cy="2308324"/>
          </a:xfrm>
          <a:prstGeom prst="rect">
            <a:avLst/>
          </a:prstGeom>
          <a:noFill/>
        </p:spPr>
        <p:txBody>
          <a:bodyPr wrap="square">
            <a:spAutoFit/>
          </a:bodyPr>
          <a:lstStyle/>
          <a:p>
            <a:pPr algn="l"/>
            <a:endParaRPr lang="en-GB" sz="1800" b="0" i="0" u="none" strike="noStrike" baseline="0" dirty="0">
              <a:latin typeface="ArialMT"/>
            </a:endParaRPr>
          </a:p>
          <a:p>
            <a:pPr algn="l"/>
            <a:r>
              <a:rPr lang="en-GB" sz="1800" b="0" i="0" u="none" strike="noStrike" baseline="0" dirty="0">
                <a:latin typeface="ArialMT"/>
              </a:rPr>
              <a:t>The Customer Portal is a solution that can provide our</a:t>
            </a:r>
            <a:r>
              <a:rPr lang="en-GB" dirty="0">
                <a:latin typeface="ArialMT"/>
              </a:rPr>
              <a:t> </a:t>
            </a:r>
            <a:r>
              <a:rPr lang="en-GB" sz="1800" b="0" i="0" u="none" strike="noStrike" baseline="0" dirty="0">
                <a:latin typeface="ArialMT"/>
              </a:rPr>
              <a:t>distributors with a self-service option to stay connected. We think that virtual connections are essential to daily operations</a:t>
            </a:r>
          </a:p>
          <a:p>
            <a:pPr algn="l"/>
            <a:r>
              <a:rPr lang="en-GB" sz="1800" b="0" i="0" u="none" strike="noStrike" baseline="0" dirty="0">
                <a:latin typeface="ArialMT"/>
              </a:rPr>
              <a:t>The portal includes the following features and more </a:t>
            </a:r>
            <a:r>
              <a:rPr lang="en-GB" sz="1800" b="0" i="0" u="none" strike="noStrike" baseline="0">
                <a:latin typeface="ArialMT"/>
              </a:rPr>
              <a:t>lots more:</a:t>
            </a:r>
            <a:r>
              <a:rPr lang="en-GB" sz="1800" b="1">
                <a:solidFill>
                  <a:schemeClr val="tx2"/>
                </a:solidFill>
                <a:latin typeface="Calibri" panose="020F0502020204030204" pitchFamily="34" charset="0"/>
              </a:rPr>
              <a:t>   </a:t>
            </a:r>
            <a:endParaRPr lang="en-GB" sz="1800" b="1" dirty="0">
              <a:solidFill>
                <a:schemeClr val="tx2"/>
              </a:solidFill>
              <a:latin typeface="Calibri" panose="020F0502020204030204" pitchFamily="34" charset="0"/>
            </a:endParaRPr>
          </a:p>
          <a:p>
            <a:pPr marL="285750" indent="-285750">
              <a:buFont typeface="Arial" panose="020B0604020202020204" pitchFamily="34" charset="0"/>
              <a:buChar char="•"/>
            </a:pPr>
            <a:endParaRPr lang="en-GB" dirty="0">
              <a:solidFill>
                <a:srgbClr val="444444"/>
              </a:solidFill>
              <a:latin typeface="Calibri" panose="020F0502020204030204" pitchFamily="34" charset="0"/>
            </a:endParaRPr>
          </a:p>
          <a:p>
            <a:endParaRPr lang="en-GB" dirty="0">
              <a:solidFill>
                <a:srgbClr val="444444"/>
              </a:solidFill>
              <a:latin typeface="Calibri" panose="020F0502020204030204" pitchFamily="34" charset="0"/>
            </a:endParaRPr>
          </a:p>
          <a:p>
            <a:endParaRPr lang="en-GB" sz="1800" dirty="0">
              <a:solidFill>
                <a:srgbClr val="444444"/>
              </a:solidFill>
              <a:latin typeface="Calibri" panose="020F0502020204030204" pitchFamily="34" charset="0"/>
            </a:endParaRPr>
          </a:p>
        </p:txBody>
      </p:sp>
      <p:sp>
        <p:nvSpPr>
          <p:cNvPr id="11" name="Content Placeholder 10">
            <a:extLst>
              <a:ext uri="{FF2B5EF4-FFF2-40B4-BE49-F238E27FC236}">
                <a16:creationId xmlns:a16="http://schemas.microsoft.com/office/drawing/2014/main" id="{34FD4A43-865B-4CE4-982D-6F8FA9918F14}"/>
              </a:ext>
            </a:extLst>
          </p:cNvPr>
          <p:cNvSpPr>
            <a:spLocks noGrp="1"/>
          </p:cNvSpPr>
          <p:nvPr>
            <p:ph idx="1"/>
          </p:nvPr>
        </p:nvSpPr>
        <p:spPr>
          <a:xfrm>
            <a:off x="337543" y="682052"/>
            <a:ext cx="7252526" cy="3463977"/>
          </a:xfrm>
        </p:spPr>
        <p:txBody>
          <a:bodyPr/>
          <a:lstStyle/>
          <a:p>
            <a:pPr marL="0" indent="0">
              <a:buNone/>
            </a:pPr>
            <a:r>
              <a:rPr lang="en-GB" dirty="0"/>
              <a:t>        </a:t>
            </a:r>
          </a:p>
          <a:p>
            <a:pPr marL="0" indent="0">
              <a:buNone/>
            </a:pPr>
            <a:endParaRPr lang="en-GB" dirty="0"/>
          </a:p>
          <a:p>
            <a:pPr marL="0" indent="0">
              <a:buNone/>
            </a:pPr>
            <a:endParaRPr lang="en-GB" dirty="0"/>
          </a:p>
          <a:p>
            <a:pPr marL="0" indent="0">
              <a:buNone/>
            </a:pPr>
            <a:r>
              <a:rPr lang="en-GB" dirty="0"/>
              <a:t>   </a:t>
            </a:r>
          </a:p>
        </p:txBody>
      </p:sp>
      <p:pic>
        <p:nvPicPr>
          <p:cNvPr id="4" name="Picture 3">
            <a:extLst>
              <a:ext uri="{FF2B5EF4-FFF2-40B4-BE49-F238E27FC236}">
                <a16:creationId xmlns:a16="http://schemas.microsoft.com/office/drawing/2014/main" id="{AB411BC6-0BCE-629B-CCFF-8AC17BD33DFF}"/>
              </a:ext>
            </a:extLst>
          </p:cNvPr>
          <p:cNvPicPr>
            <a:picLocks noChangeAspect="1"/>
          </p:cNvPicPr>
          <p:nvPr/>
        </p:nvPicPr>
        <p:blipFill>
          <a:blip r:embed="rId2"/>
          <a:stretch>
            <a:fillRect/>
          </a:stretch>
        </p:blipFill>
        <p:spPr>
          <a:xfrm>
            <a:off x="469934" y="2596754"/>
            <a:ext cx="3554926" cy="1549275"/>
          </a:xfrm>
          <a:prstGeom prst="rect">
            <a:avLst/>
          </a:prstGeom>
        </p:spPr>
      </p:pic>
      <p:pic>
        <p:nvPicPr>
          <p:cNvPr id="6" name="Picture 5">
            <a:extLst>
              <a:ext uri="{FF2B5EF4-FFF2-40B4-BE49-F238E27FC236}">
                <a16:creationId xmlns:a16="http://schemas.microsoft.com/office/drawing/2014/main" id="{480DE03B-6DB3-5405-1B8B-D299A4CF2ECF}"/>
              </a:ext>
            </a:extLst>
          </p:cNvPr>
          <p:cNvPicPr>
            <a:picLocks noChangeAspect="1"/>
          </p:cNvPicPr>
          <p:nvPr/>
        </p:nvPicPr>
        <p:blipFill>
          <a:blip r:embed="rId3"/>
          <a:stretch>
            <a:fillRect/>
          </a:stretch>
        </p:blipFill>
        <p:spPr>
          <a:xfrm>
            <a:off x="4169287" y="2596754"/>
            <a:ext cx="3540360" cy="1532084"/>
          </a:xfrm>
          <a:prstGeom prst="rect">
            <a:avLst/>
          </a:prstGeom>
        </p:spPr>
      </p:pic>
    </p:spTree>
    <p:extLst>
      <p:ext uri="{BB962C8B-B14F-4D97-AF65-F5344CB8AC3E}">
        <p14:creationId xmlns:p14="http://schemas.microsoft.com/office/powerpoint/2010/main" val="134081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3DFF-EE89-47BD-BDA9-915D51909019}"/>
              </a:ext>
            </a:extLst>
          </p:cNvPr>
          <p:cNvSpPr>
            <a:spLocks noGrp="1"/>
          </p:cNvSpPr>
          <p:nvPr>
            <p:ph type="title"/>
          </p:nvPr>
        </p:nvSpPr>
        <p:spPr>
          <a:xfrm>
            <a:off x="614361" y="388471"/>
            <a:ext cx="4434050" cy="674758"/>
          </a:xfrm>
        </p:spPr>
        <p:txBody>
          <a:bodyPr/>
          <a:lstStyle/>
          <a:p>
            <a:r>
              <a:rPr lang="en-GB" dirty="0"/>
              <a:t>Distribution Resource Hub Access Via Customer Portal </a:t>
            </a:r>
          </a:p>
        </p:txBody>
      </p:sp>
      <p:sp>
        <p:nvSpPr>
          <p:cNvPr id="3" name="Content Placeholder 2">
            <a:extLst>
              <a:ext uri="{FF2B5EF4-FFF2-40B4-BE49-F238E27FC236}">
                <a16:creationId xmlns:a16="http://schemas.microsoft.com/office/drawing/2014/main" id="{E46C3934-825F-42C1-8F8B-CA9C460179CE}"/>
              </a:ext>
            </a:extLst>
          </p:cNvPr>
          <p:cNvSpPr>
            <a:spLocks noGrp="1"/>
          </p:cNvSpPr>
          <p:nvPr>
            <p:ph idx="1"/>
          </p:nvPr>
        </p:nvSpPr>
        <p:spPr>
          <a:xfrm>
            <a:off x="253573" y="2043953"/>
            <a:ext cx="8434722" cy="2034989"/>
          </a:xfrm>
        </p:spPr>
        <p:txBody>
          <a:bodyPr/>
          <a:lstStyle/>
          <a:p>
            <a:pPr marL="0" indent="0">
              <a:buNone/>
            </a:pPr>
            <a:r>
              <a:rPr lang="en-GB" sz="1800" b="0" i="0" u="none" strike="noStrike" baseline="0" dirty="0">
                <a:solidFill>
                  <a:srgbClr val="000000"/>
                </a:solidFill>
                <a:latin typeface="Arial" panose="020B0604020202020204" pitchFamily="34" charset="0"/>
              </a:rPr>
              <a:t>sign in to your account at</a:t>
            </a:r>
          </a:p>
          <a:p>
            <a:pPr marL="0" indent="0">
              <a:buNone/>
            </a:pPr>
            <a:r>
              <a:rPr lang="en-GB" sz="1800" b="0" i="0" u="none" strike="noStrike" baseline="0" dirty="0">
                <a:solidFill>
                  <a:srgbClr val="000000"/>
                </a:solidFill>
                <a:latin typeface="Arial" panose="020B0604020202020204" pitchFamily="34" charset="0"/>
              </a:rPr>
              <a:t> </a:t>
            </a:r>
            <a:r>
              <a:rPr lang="en-GB" sz="1800" b="0" i="0" u="none" strike="noStrike" baseline="0" dirty="0">
                <a:solidFill>
                  <a:srgbClr val="000000"/>
                </a:solidFill>
                <a:latin typeface="Arial" panose="020B0604020202020204" pitchFamily="34" charset="0"/>
                <a:hlinkClick r:id="rId3"/>
              </a:rPr>
              <a:t>https://mycook.cookmedical.com</a:t>
            </a:r>
            <a:endParaRPr lang="en-GB" sz="1800" b="0" i="0" u="none" strike="noStrike" baseline="0" dirty="0">
              <a:solidFill>
                <a:srgbClr val="000000"/>
              </a:solidFill>
              <a:latin typeface="Arial" panose="020B0604020202020204" pitchFamily="34" charset="0"/>
            </a:endParaRPr>
          </a:p>
          <a:p>
            <a:pPr marL="0" indent="0">
              <a:buNone/>
            </a:pPr>
            <a:endParaRPr lang="en-GB" dirty="0"/>
          </a:p>
        </p:txBody>
      </p:sp>
      <p:pic>
        <p:nvPicPr>
          <p:cNvPr id="5" name="Picture 4">
            <a:extLst>
              <a:ext uri="{FF2B5EF4-FFF2-40B4-BE49-F238E27FC236}">
                <a16:creationId xmlns:a16="http://schemas.microsoft.com/office/drawing/2014/main" id="{C09F8949-81BC-6F4C-3239-6D41186CEE9A}"/>
              </a:ext>
            </a:extLst>
          </p:cNvPr>
          <p:cNvPicPr>
            <a:picLocks noChangeAspect="1"/>
          </p:cNvPicPr>
          <p:nvPr/>
        </p:nvPicPr>
        <p:blipFill>
          <a:blip r:embed="rId4"/>
          <a:stretch>
            <a:fillRect/>
          </a:stretch>
        </p:blipFill>
        <p:spPr>
          <a:xfrm>
            <a:off x="4956202" y="299678"/>
            <a:ext cx="4091707" cy="4201445"/>
          </a:xfrm>
          <a:prstGeom prst="rect">
            <a:avLst/>
          </a:prstGeom>
        </p:spPr>
      </p:pic>
    </p:spTree>
    <p:extLst>
      <p:ext uri="{BB962C8B-B14F-4D97-AF65-F5344CB8AC3E}">
        <p14:creationId xmlns:p14="http://schemas.microsoft.com/office/powerpoint/2010/main" val="162414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1D6C6F6-84D3-5CA9-E805-1A423CA5A36E}"/>
              </a:ext>
            </a:extLst>
          </p:cNvPr>
          <p:cNvPicPr>
            <a:picLocks noGrp="1" noChangeAspect="1"/>
          </p:cNvPicPr>
          <p:nvPr>
            <p:ph idx="1"/>
          </p:nvPr>
        </p:nvPicPr>
        <p:blipFill>
          <a:blip r:embed="rId3"/>
          <a:stretch>
            <a:fillRect/>
          </a:stretch>
        </p:blipFill>
        <p:spPr>
          <a:xfrm>
            <a:off x="4748734" y="1129554"/>
            <a:ext cx="3842016" cy="3063996"/>
          </a:xfrm>
        </p:spPr>
      </p:pic>
      <p:sp>
        <p:nvSpPr>
          <p:cNvPr id="6" name="Title 5">
            <a:extLst>
              <a:ext uri="{FF2B5EF4-FFF2-40B4-BE49-F238E27FC236}">
                <a16:creationId xmlns:a16="http://schemas.microsoft.com/office/drawing/2014/main" id="{AF6FD735-B1F6-D6C6-0CB0-4A3C84CF6553}"/>
              </a:ext>
            </a:extLst>
          </p:cNvPr>
          <p:cNvSpPr>
            <a:spLocks noGrp="1"/>
          </p:cNvSpPr>
          <p:nvPr>
            <p:ph type="title"/>
          </p:nvPr>
        </p:nvSpPr>
        <p:spPr/>
        <p:txBody>
          <a:bodyPr/>
          <a:lstStyle/>
          <a:p>
            <a:r>
              <a:rPr lang="en-GB" dirty="0"/>
              <a:t>Distribution Partners Resource Hub Landing Page</a:t>
            </a:r>
          </a:p>
        </p:txBody>
      </p:sp>
      <p:pic>
        <p:nvPicPr>
          <p:cNvPr id="10" name="Picture 9">
            <a:extLst>
              <a:ext uri="{FF2B5EF4-FFF2-40B4-BE49-F238E27FC236}">
                <a16:creationId xmlns:a16="http://schemas.microsoft.com/office/drawing/2014/main" id="{61D6CA9E-D9FF-E674-F6D2-390D16037BDB}"/>
              </a:ext>
            </a:extLst>
          </p:cNvPr>
          <p:cNvPicPr>
            <a:picLocks noChangeAspect="1"/>
          </p:cNvPicPr>
          <p:nvPr/>
        </p:nvPicPr>
        <p:blipFill>
          <a:blip r:embed="rId4"/>
          <a:stretch>
            <a:fillRect/>
          </a:stretch>
        </p:blipFill>
        <p:spPr>
          <a:xfrm>
            <a:off x="0" y="1063229"/>
            <a:ext cx="4572000" cy="3232146"/>
          </a:xfrm>
          <a:prstGeom prst="rect">
            <a:avLst/>
          </a:prstGeom>
        </p:spPr>
      </p:pic>
    </p:spTree>
    <p:extLst>
      <p:ext uri="{BB962C8B-B14F-4D97-AF65-F5344CB8AC3E}">
        <p14:creationId xmlns:p14="http://schemas.microsoft.com/office/powerpoint/2010/main" val="4117855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C2A858F-D8B8-2940-9A2D-215C662F8904}">
  <we:reference id="wa200000729" version="3.9.283.0" store="en-001" storeType="OMEX"/>
  <we:alternateReferences>
    <we:reference id="wa200000729" version="3.9.28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51945</TotalTime>
  <Words>323</Words>
  <Application>Microsoft Office PowerPoint</Application>
  <PresentationFormat>On-screen Show (16:9)</PresentationFormat>
  <Paragraphs>42</Paragraphs>
  <Slides>8</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ArialMT</vt:lpstr>
      <vt:lpstr>Avenir Book</vt:lpstr>
      <vt:lpstr>AvenirNext LT Pro Regular</vt:lpstr>
      <vt:lpstr>Calibri</vt:lpstr>
      <vt:lpstr>Calibri Light</vt:lpstr>
      <vt:lpstr>Office Theme</vt:lpstr>
      <vt:lpstr>2_Custom Design</vt:lpstr>
      <vt:lpstr>1_Custom Design</vt:lpstr>
      <vt:lpstr>Custom Design</vt:lpstr>
      <vt:lpstr>PowerPoint Presentation</vt:lpstr>
      <vt:lpstr>Total Business Impact </vt:lpstr>
      <vt:lpstr>Total Business Impact </vt:lpstr>
      <vt:lpstr>Total Business Impact </vt:lpstr>
      <vt:lpstr>Control – Financial impact</vt:lpstr>
      <vt:lpstr>Distributor Portal </vt:lpstr>
      <vt:lpstr>Distribution Resource Hub Access Via Customer Portal </vt:lpstr>
      <vt:lpstr>Distribution Partners Resource Hub Landing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Grubb, Ryan</dc:creator>
  <cp:lastModifiedBy>Sleath, Jason</cp:lastModifiedBy>
  <cp:revision>358</cp:revision>
  <dcterms:created xsi:type="dcterms:W3CDTF">2020-10-30T14:46:43Z</dcterms:created>
  <dcterms:modified xsi:type="dcterms:W3CDTF">2023-06-30T09:49:28Z</dcterms:modified>
</cp:coreProperties>
</file>