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16"/>
  </p:notesMasterIdLst>
  <p:sldIdLst>
    <p:sldId id="2966" r:id="rId6"/>
    <p:sldId id="2975" r:id="rId7"/>
    <p:sldId id="2981" r:id="rId8"/>
    <p:sldId id="2976" r:id="rId9"/>
    <p:sldId id="2978" r:id="rId10"/>
    <p:sldId id="2979" r:id="rId11"/>
    <p:sldId id="2977" r:id="rId12"/>
    <p:sldId id="2980" r:id="rId13"/>
    <p:sldId id="2982" r:id="rId14"/>
    <p:sldId id="29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3C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50AFF-1F7A-4B87-B7C1-B9715AE54EEC}" v="27" dt="2023-07-05T07:29:53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eath, Jason" userId="303c41c6-3373-4b7a-ba5f-87b5212c6b96" providerId="ADAL" clId="{AA950AFF-1F7A-4B87-B7C1-B9715AE54EEC}"/>
    <pc:docChg chg="modSld">
      <pc:chgData name="Sleath, Jason" userId="303c41c6-3373-4b7a-ba5f-87b5212c6b96" providerId="ADAL" clId="{AA950AFF-1F7A-4B87-B7C1-B9715AE54EEC}" dt="2023-07-05T07:30:36.263" v="31" actId="14100"/>
      <pc:docMkLst>
        <pc:docMk/>
      </pc:docMkLst>
      <pc:sldChg chg="modSp mod">
        <pc:chgData name="Sleath, Jason" userId="303c41c6-3373-4b7a-ba5f-87b5212c6b96" providerId="ADAL" clId="{AA950AFF-1F7A-4B87-B7C1-B9715AE54EEC}" dt="2023-07-05T07:29:13.775" v="24" actId="20577"/>
        <pc:sldMkLst>
          <pc:docMk/>
          <pc:sldMk cId="2731628846" sldId="2966"/>
        </pc:sldMkLst>
        <pc:spChg chg="mod">
          <ac:chgData name="Sleath, Jason" userId="303c41c6-3373-4b7a-ba5f-87b5212c6b96" providerId="ADAL" clId="{AA950AFF-1F7A-4B87-B7C1-B9715AE54EEC}" dt="2023-07-05T07:29:13.775" v="24" actId="20577"/>
          <ac:spMkLst>
            <pc:docMk/>
            <pc:sldMk cId="2731628846" sldId="2966"/>
            <ac:spMk id="6" creationId="{BD812D4A-D931-4E4F-A27A-4D1A74D231DC}"/>
          </ac:spMkLst>
        </pc:spChg>
      </pc:sldChg>
      <pc:sldChg chg="addSp modSp mod">
        <pc:chgData name="Sleath, Jason" userId="303c41c6-3373-4b7a-ba5f-87b5212c6b96" providerId="ADAL" clId="{AA950AFF-1F7A-4B87-B7C1-B9715AE54EEC}" dt="2023-07-05T07:30:36.263" v="31" actId="14100"/>
        <pc:sldMkLst>
          <pc:docMk/>
          <pc:sldMk cId="1978629589" sldId="2983"/>
        </pc:sldMkLst>
        <pc:picChg chg="add mod">
          <ac:chgData name="Sleath, Jason" userId="303c41c6-3373-4b7a-ba5f-87b5212c6b96" providerId="ADAL" clId="{AA950AFF-1F7A-4B87-B7C1-B9715AE54EEC}" dt="2023-07-05T07:30:36.263" v="31" actId="14100"/>
          <ac:picMkLst>
            <pc:docMk/>
            <pc:sldMk cId="1978629589" sldId="2983"/>
            <ac:picMk id="4" creationId="{200237B5-013C-171E-A066-B4FFC6D7A3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BA0E-95AB-4C57-A99A-B49F3BF21CD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D37A-9E91-477C-8E38-94C438F1B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D37A-9E91-477C-8E38-94C438F1BC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ED7FA-66B7-D64F-B321-4B99632DB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4" y="5623308"/>
            <a:ext cx="1208833" cy="798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8DF22-AD85-D84C-BEC8-FED81290E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  <a14:imgEffect>
                      <a14:colorTemperature colorTemp="2331"/>
                    </a14:imgEffect>
                    <a14:imgEffect>
                      <a14:saturation sat="31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09" y="290999"/>
            <a:ext cx="10153759" cy="571149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B01E9-D339-DB45-B8CA-AF12BAD9F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962" y="3026250"/>
            <a:ext cx="5096012" cy="14409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800"/>
            </a:lvl1pPr>
          </a:lstStyle>
          <a:p>
            <a:pPr algn="l">
              <a:lnSpc>
                <a:spcPct val="90000"/>
              </a:lnSpc>
            </a:pPr>
            <a:r>
              <a:rPr lang="en-US" sz="4267" b="1">
                <a:latin typeface="Avenir" panose="02000503020000020003" pitchFamily="2" charset="0"/>
                <a:cs typeface="Arial" panose="020B0604020202020204" pitchFamily="34" charset="0"/>
              </a:rPr>
              <a:t>DCM title slide</a:t>
            </a:r>
          </a:p>
          <a:p>
            <a:pPr algn="l">
              <a:lnSpc>
                <a:spcPct val="90000"/>
              </a:lnSpc>
            </a:pPr>
            <a:r>
              <a:rPr lang="en-US" sz="4267" b="1">
                <a:latin typeface="Avenir" panose="02000503020000020003" pitchFamily="2" charset="0"/>
                <a:cs typeface="Arial" panose="020B0604020202020204" pitchFamily="34" charset="0"/>
              </a:rPr>
              <a:t>Can be two lines</a:t>
            </a:r>
          </a:p>
        </p:txBody>
      </p:sp>
    </p:spTree>
    <p:extLst>
      <p:ext uri="{BB962C8B-B14F-4D97-AF65-F5344CB8AC3E}">
        <p14:creationId xmlns:p14="http://schemas.microsoft.com/office/powerpoint/2010/main" val="212883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9147" y="517962"/>
            <a:ext cx="9460383" cy="89967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1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br>
              <a:rPr lang="en-US"/>
            </a:br>
            <a:r>
              <a:rPr lang="en-US"/>
              <a:t>Slide Title</a:t>
            </a:r>
            <a:br>
              <a:rPr lang="en-US"/>
            </a:br>
            <a:r>
              <a:rPr lang="en-US"/>
              <a:t>2 Lines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14" y="1637549"/>
            <a:ext cx="10432879" cy="3801040"/>
          </a:xfrm>
          <a:prstGeom prst="rect">
            <a:avLst/>
          </a:prstGeom>
        </p:spPr>
        <p:txBody>
          <a:bodyPr/>
          <a:lstStyle>
            <a:lvl1pPr marL="309026" indent="-309026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/>
          <a:lstStyle/>
          <a:p>
            <a:fld id="{D0AEA5B6-79C9-9C4C-88BE-60314A1C62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EA5B6-79C9-9C4C-88BE-60314A1C6286}" type="slidenum">
              <a:rPr lang="en-US" sz="1200" smtClean="0"/>
              <a:pPr/>
              <a:t>‹#›</a:t>
            </a:fld>
            <a:endParaRPr lang="en-US" sz="12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  <p:sp>
        <p:nvSpPr>
          <p:cNvPr id="7" name="Rectangle 6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FED4D-5B9B-0943-B037-351CE9F80AAF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EC78D00-5930-9B42-9F56-06176A13CD64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420762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2876-806C-A544-94E6-C0C3EE683AD1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E95670-A1F9-4E4C-BD9C-C91A49674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47" y="517962"/>
            <a:ext cx="9460383" cy="89967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1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br>
              <a:rPr lang="en-US"/>
            </a:br>
            <a:r>
              <a:rPr lang="en-US"/>
              <a:t>Slide Title</a:t>
            </a:r>
            <a:br>
              <a:rPr lang="en-US"/>
            </a:br>
            <a:r>
              <a:rPr lang="en-US"/>
              <a:t>2 Lines Optional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E4F47E-F8D8-E143-A7E7-02FC77D12767}"/>
              </a:ext>
            </a:extLst>
          </p:cNvPr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3150FA-A7C4-CE4F-ACEB-8443494931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14" y="1637549"/>
            <a:ext cx="10432879" cy="380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</a:lstStyle>
          <a:p>
            <a:pPr lvl="0"/>
            <a:r>
              <a:rPr lang="en-US"/>
              <a:t>Brief paragraph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0FE005-5A33-6F48-97CA-F111B440F9FB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297793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venir" panose="02000503020000020003" pitchFamily="2" charset="0"/>
              </a:defRPr>
            </a:lvl1pPr>
          </a:lstStyle>
          <a:p>
            <a:r>
              <a:rPr lang="en-US"/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venir" panose="02000503020000020003" pitchFamily="2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venir" panose="02000503020000020003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79668E7E-31F1-AF43-9746-2820B1427CFC}" type="datetime6">
              <a:rPr lang="en-US" smtClean="0"/>
              <a:t>July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0AEA5B6-79C9-9C4C-88BE-60314A1C6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" panose="0200050302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A7490D-0B9B-6043-AD97-9DE6EE5E3994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E84949-0D3B-2843-BA2C-DEC92ADE0BDB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4111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C2552-A8CB-6249-B78F-A4DF46690527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3ADFEA7-28D5-9744-BFB3-0CD3788A95EF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011073-B998-0345-8F65-6AA0B22568FE}"/>
              </a:ext>
            </a:extLst>
          </p:cNvPr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9054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E8C77-78AF-AB4F-B4D7-1D7E1031B5EB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46ED376-3B3D-8C46-9B4C-34671181B32A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107206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AC9A-F4AD-A447-8181-39948F1AF3F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809484" y="517961"/>
            <a:ext cx="9290752" cy="1000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ts val="0"/>
              </a:spcBef>
              <a:defRPr/>
            </a:pPr>
            <a:endParaRPr lang="en-US" sz="2933" b="1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6D246-A7D5-2F4F-B687-9EFFE06C183D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03AD7C-EB93-C141-8C52-C53A01A0D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lvl1pPr>
              <a:defRPr sz="1067">
                <a:latin typeface="Avenir" panose="02000503020000020003" pitchFamily="2" charset="0"/>
              </a:defRPr>
            </a:lvl1pPr>
          </a:lstStyle>
          <a:p>
            <a:fld id="{E3119110-F6B2-954A-A748-E1707D22B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8B87E-491E-D045-9CDB-1439AC1EBF84}"/>
              </a:ext>
            </a:extLst>
          </p:cNvPr>
          <p:cNvSpPr/>
          <p:nvPr userDrawn="1"/>
        </p:nvSpPr>
        <p:spPr>
          <a:xfrm>
            <a:off x="10601806" y="380135"/>
            <a:ext cx="1101584" cy="271934"/>
          </a:xfrm>
          <a:prstGeom prst="rect">
            <a:avLst/>
          </a:prstGeom>
        </p:spPr>
        <p:txBody>
          <a:bodyPr wrap="none" bIns="60960">
            <a:spAutoFit/>
          </a:bodyPr>
          <a:lstStyle/>
          <a:p>
            <a:pPr algn="r"/>
            <a:r>
              <a:rPr lang="pl-PL" sz="1067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JANUARY | 2020</a:t>
            </a:r>
          </a:p>
        </p:txBody>
      </p:sp>
    </p:spTree>
    <p:extLst>
      <p:ext uri="{BB962C8B-B14F-4D97-AF65-F5344CB8AC3E}">
        <p14:creationId xmlns:p14="http://schemas.microsoft.com/office/powerpoint/2010/main" val="34479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elivery@csod.co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061E5E-A641-2647-82AC-824E912C170A}"/>
              </a:ext>
            </a:extLst>
          </p:cNvPr>
          <p:cNvSpPr txBox="1"/>
          <p:nvPr/>
        </p:nvSpPr>
        <p:spPr>
          <a:xfrm>
            <a:off x="812799" y="1234745"/>
            <a:ext cx="1557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1603-8343-FD4F-A79D-545D1E42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774344"/>
            <a:ext cx="10432879" cy="1149047"/>
          </a:xfrm>
        </p:spPr>
        <p:txBody>
          <a:bodyPr/>
          <a:lstStyle/>
          <a:p>
            <a:pPr marL="0" indent="0"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Cook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B826E-EED5-3D46-9F1E-0BD1E2035F57}"/>
              </a:ext>
            </a:extLst>
          </p:cNvPr>
          <p:cNvSpPr txBox="1"/>
          <p:nvPr/>
        </p:nvSpPr>
        <p:spPr>
          <a:xfrm>
            <a:off x="10026526" y="405012"/>
            <a:ext cx="18183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12D4A-D931-4E4F-A27A-4D1A74D231DC}"/>
              </a:ext>
            </a:extLst>
          </p:cNvPr>
          <p:cNvSpPr txBox="1">
            <a:spLocks/>
          </p:cNvSpPr>
          <p:nvPr/>
        </p:nvSpPr>
        <p:spPr>
          <a:xfrm>
            <a:off x="812799" y="1819564"/>
            <a:ext cx="10499641" cy="3508745"/>
          </a:xfrm>
          <a:prstGeom prst="rect">
            <a:avLst/>
          </a:prstGeom>
        </p:spPr>
        <p:txBody>
          <a:bodyPr/>
          <a:lstStyle>
            <a:lvl1pPr marL="309026" indent="-309026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</a:rPr>
              <a:t>Training compliance</a:t>
            </a:r>
          </a:p>
          <a:p>
            <a:r>
              <a:rPr lang="en-US" sz="2200" dirty="0">
                <a:latin typeface="+mj-lt"/>
              </a:rPr>
              <a:t>Non-Training Compliance</a:t>
            </a:r>
          </a:p>
          <a:p>
            <a:r>
              <a:rPr lang="en-US" sz="2200" dirty="0">
                <a:latin typeface="+mj-lt"/>
              </a:rPr>
              <a:t>New users</a:t>
            </a:r>
          </a:p>
          <a:p>
            <a:r>
              <a:rPr lang="en-US" sz="2200" dirty="0">
                <a:latin typeface="+mj-lt"/>
              </a:rPr>
              <a:t>Forgotten password</a:t>
            </a:r>
          </a:p>
          <a:p>
            <a:r>
              <a:rPr lang="en-US" sz="2200" dirty="0">
                <a:latin typeface="+mj-lt"/>
              </a:rPr>
              <a:t>Corporate training allocation</a:t>
            </a:r>
          </a:p>
          <a:p>
            <a:r>
              <a:rPr lang="en-US" sz="2200" dirty="0">
                <a:latin typeface="+mj-lt"/>
              </a:rPr>
              <a:t>Clinical/Product training allocation</a:t>
            </a:r>
          </a:p>
          <a:p>
            <a:r>
              <a:rPr lang="en-GB" sz="2200" dirty="0">
                <a:latin typeface="+mj-lt"/>
              </a:rPr>
              <a:t>Active user validation</a:t>
            </a:r>
          </a:p>
          <a:p>
            <a:r>
              <a:rPr lang="en-GB" sz="2200" dirty="0">
                <a:latin typeface="+mj-lt"/>
              </a:rPr>
              <a:t>Roles &amp; Responsibilities </a:t>
            </a:r>
          </a:p>
          <a:p>
            <a:r>
              <a:rPr lang="en-GB" sz="2200" dirty="0">
                <a:latin typeface="+mj-lt"/>
              </a:rPr>
              <a:t>Viewing Training Report</a:t>
            </a: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62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EC26-830D-D52E-3DD7-D74B8711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8" y="540551"/>
            <a:ext cx="5119740" cy="899677"/>
          </a:xfrm>
        </p:spPr>
        <p:txBody>
          <a:bodyPr/>
          <a:lstStyle/>
          <a:p>
            <a:r>
              <a:rPr lang="en-GB" dirty="0"/>
              <a:t>Viewing Training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4AD07-7A22-458A-3CBE-C09D7843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C9BBE4-2B95-6060-9CDC-1B44B363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338512"/>
            <a:ext cx="11744325" cy="18097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D3E6F9-8AC2-4957-C49D-883FA48DF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395030"/>
              </p:ext>
            </p:extLst>
          </p:nvPr>
        </p:nvGraphicFramePr>
        <p:xfrm>
          <a:off x="223837" y="3956230"/>
          <a:ext cx="11744325" cy="437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399">
                  <a:extLst>
                    <a:ext uri="{9D8B030D-6E8A-4147-A177-3AD203B41FA5}">
                      <a16:colId xmlns:a16="http://schemas.microsoft.com/office/drawing/2014/main" val="170395731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306936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4353099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1180726909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1285840231"/>
                    </a:ext>
                  </a:extLst>
                </a:gridCol>
                <a:gridCol w="1514476">
                  <a:extLst>
                    <a:ext uri="{9D8B030D-6E8A-4147-A177-3AD203B41FA5}">
                      <a16:colId xmlns:a16="http://schemas.microsoft.com/office/drawing/2014/main" val="185314214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7778394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6030245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379132077"/>
                    </a:ext>
                  </a:extLst>
                </a:gridCol>
              </a:tblGrid>
              <a:tr h="145102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 err="1">
                          <a:effectLst/>
                        </a:rPr>
                        <a:t>Medicl</a:t>
                      </a:r>
                      <a:r>
                        <a:rPr lang="en-GB" sz="900" u="none" strike="noStrike" dirty="0">
                          <a:effectLst/>
                        </a:rPr>
                        <a:t> Services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CIRL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Jason Sleath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English (US)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Distributor E&amp;C Curriculum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In Progress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1001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06/22/2023 03:07 PM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Active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extLst>
                  <a:ext uri="{0D108BD9-81ED-4DB2-BD59-A6C34878D82A}">
                    <a16:rowId xmlns:a16="http://schemas.microsoft.com/office/drawing/2014/main" val="1290068650"/>
                  </a:ext>
                </a:extLst>
              </a:tr>
              <a:tr h="145102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Medical Services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CIRL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Jason Sleath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English (US)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u="none" strike="noStrike">
                          <a:effectLst/>
                        </a:rPr>
                        <a:t>Distributor E&amp;C Curriculum 2022</a:t>
                      </a:r>
                      <a:endParaRPr lang="pt-B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In Progress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81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06/22/2023 03:07 PM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Active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extLst>
                  <a:ext uri="{0D108BD9-81ED-4DB2-BD59-A6C34878D82A}">
                    <a16:rowId xmlns:a16="http://schemas.microsoft.com/office/drawing/2014/main" val="1195379634"/>
                  </a:ext>
                </a:extLst>
              </a:tr>
              <a:tr h="145102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Medical Services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CIRL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Jason Sleath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English (US)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IMM - Social Media Guidelines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Not Started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171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06/22/2023 03:07 PM</a:t>
                      </a:r>
                      <a:endParaRPr lang="en-GB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 dirty="0">
                          <a:effectLst/>
                        </a:rPr>
                        <a:t>Active</a:t>
                      </a:r>
                      <a:endParaRPr lang="en-GB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5" marR="8535" marT="8535" marB="0"/>
                </a:tc>
                <a:extLst>
                  <a:ext uri="{0D108BD9-81ED-4DB2-BD59-A6C34878D82A}">
                    <a16:rowId xmlns:a16="http://schemas.microsoft.com/office/drawing/2014/main" val="715583179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EDE2DE-BFD2-139B-0C79-D70FDDF79D8F}"/>
              </a:ext>
            </a:extLst>
          </p:cNvPr>
          <p:cNvCxnSpPr/>
          <p:nvPr/>
        </p:nvCxnSpPr>
        <p:spPr>
          <a:xfrm flipV="1">
            <a:off x="819147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098396-EDC9-6E0D-6788-579582559C05}"/>
              </a:ext>
            </a:extLst>
          </p:cNvPr>
          <p:cNvCxnSpPr/>
          <p:nvPr/>
        </p:nvCxnSpPr>
        <p:spPr>
          <a:xfrm flipV="1">
            <a:off x="2036190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B29B50-7B31-937F-3085-5D09AD729388}"/>
              </a:ext>
            </a:extLst>
          </p:cNvPr>
          <p:cNvCxnSpPr/>
          <p:nvPr/>
        </p:nvCxnSpPr>
        <p:spPr>
          <a:xfrm flipV="1">
            <a:off x="3214540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901106-C1CB-9AA9-008B-AE9EEA88C6BA}"/>
              </a:ext>
            </a:extLst>
          </p:cNvPr>
          <p:cNvCxnSpPr/>
          <p:nvPr/>
        </p:nvCxnSpPr>
        <p:spPr>
          <a:xfrm flipV="1">
            <a:off x="4741682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E69A48-E6EB-048D-3033-BD969DA86749}"/>
              </a:ext>
            </a:extLst>
          </p:cNvPr>
          <p:cNvCxnSpPr>
            <a:endCxn id="13" idx="2"/>
          </p:cNvCxnSpPr>
          <p:nvPr/>
        </p:nvCxnSpPr>
        <p:spPr>
          <a:xfrm flipV="1">
            <a:off x="6096000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9B28DD-264B-786A-628D-FF345DCD8289}"/>
              </a:ext>
            </a:extLst>
          </p:cNvPr>
          <p:cNvCxnSpPr/>
          <p:nvPr/>
        </p:nvCxnSpPr>
        <p:spPr>
          <a:xfrm flipV="1">
            <a:off x="8012784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A1F2E1-0C26-4534-6411-B9DDAF28F5EE}"/>
              </a:ext>
            </a:extLst>
          </p:cNvPr>
          <p:cNvCxnSpPr/>
          <p:nvPr/>
        </p:nvCxnSpPr>
        <p:spPr>
          <a:xfrm flipV="1">
            <a:off x="9285402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7416DD-B2C9-2B8E-9D72-7AED3BBEDC19}"/>
              </a:ext>
            </a:extLst>
          </p:cNvPr>
          <p:cNvCxnSpPr/>
          <p:nvPr/>
        </p:nvCxnSpPr>
        <p:spPr>
          <a:xfrm flipV="1">
            <a:off x="10529740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2928F4-7CAB-CCA2-05DF-3E9688B74C8D}"/>
              </a:ext>
            </a:extLst>
          </p:cNvPr>
          <p:cNvCxnSpPr/>
          <p:nvPr/>
        </p:nvCxnSpPr>
        <p:spPr>
          <a:xfrm flipV="1">
            <a:off x="11510128" y="3519487"/>
            <a:ext cx="0" cy="436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2ADCA94-6FBB-5A1A-FE52-C0F126C1ED91}"/>
              </a:ext>
            </a:extLst>
          </p:cNvPr>
          <p:cNvSpPr/>
          <p:nvPr/>
        </p:nvSpPr>
        <p:spPr>
          <a:xfrm>
            <a:off x="7541443" y="2366128"/>
            <a:ext cx="1197204" cy="3016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11DDAD-3F8B-8774-0A5D-5D6DC3B16E0B}"/>
              </a:ext>
            </a:extLst>
          </p:cNvPr>
          <p:cNvSpPr txBox="1"/>
          <p:nvPr/>
        </p:nvSpPr>
        <p:spPr>
          <a:xfrm>
            <a:off x="7541443" y="2366128"/>
            <a:ext cx="119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View if DP Employee has started the training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5BBB0-B6FA-140C-F4E1-815481FE82C9}"/>
              </a:ext>
            </a:extLst>
          </p:cNvPr>
          <p:cNvSpPr txBox="1"/>
          <p:nvPr/>
        </p:nvSpPr>
        <p:spPr>
          <a:xfrm>
            <a:off x="8891047" y="2366128"/>
            <a:ext cx="112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View how many days training is Overdue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3E6DAA-8102-6752-B0CB-77FBFC1FD7E7}"/>
              </a:ext>
            </a:extLst>
          </p:cNvPr>
          <p:cNvSpPr txBox="1"/>
          <p:nvPr/>
        </p:nvSpPr>
        <p:spPr>
          <a:xfrm>
            <a:off x="10020693" y="2366128"/>
            <a:ext cx="1197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View Last Time DP Logged in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6823B1-9585-2E3D-6B70-5AE5E1EC26BB}"/>
              </a:ext>
            </a:extLst>
          </p:cNvPr>
          <p:cNvSpPr/>
          <p:nvPr/>
        </p:nvSpPr>
        <p:spPr>
          <a:xfrm>
            <a:off x="10086106" y="2366128"/>
            <a:ext cx="914400" cy="3252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DCF5CE-8793-9AB9-E265-9B96474E48E2}"/>
              </a:ext>
            </a:extLst>
          </p:cNvPr>
          <p:cNvSpPr/>
          <p:nvPr/>
        </p:nvSpPr>
        <p:spPr>
          <a:xfrm>
            <a:off x="8891046" y="2356701"/>
            <a:ext cx="994031" cy="3252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903BA8-6F52-E78A-A495-A436C8A78692}"/>
              </a:ext>
            </a:extLst>
          </p:cNvPr>
          <p:cNvCxnSpPr/>
          <p:nvPr/>
        </p:nvCxnSpPr>
        <p:spPr>
          <a:xfrm flipV="1">
            <a:off x="8012784" y="2681926"/>
            <a:ext cx="0" cy="656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D5465B-244D-5488-BB23-F88A9DF54C7C}"/>
              </a:ext>
            </a:extLst>
          </p:cNvPr>
          <p:cNvCxnSpPr/>
          <p:nvPr/>
        </p:nvCxnSpPr>
        <p:spPr>
          <a:xfrm flipV="1">
            <a:off x="9285402" y="2691353"/>
            <a:ext cx="0" cy="647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02CC90A-9734-04E6-3BAA-F4A91E8974FD}"/>
              </a:ext>
            </a:extLst>
          </p:cNvPr>
          <p:cNvCxnSpPr>
            <a:endCxn id="38" idx="2"/>
          </p:cNvCxnSpPr>
          <p:nvPr/>
        </p:nvCxnSpPr>
        <p:spPr>
          <a:xfrm flipV="1">
            <a:off x="10529740" y="2691353"/>
            <a:ext cx="13566" cy="6471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4D0E8B-BCE2-A0F7-53DD-0DBE3B5926AF}"/>
              </a:ext>
            </a:extLst>
          </p:cNvPr>
          <p:cNvSpPr/>
          <p:nvPr/>
        </p:nvSpPr>
        <p:spPr>
          <a:xfrm>
            <a:off x="7899662" y="1300413"/>
            <a:ext cx="2630077" cy="490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DA0AD5-F12A-51BC-2F0E-8691EBBCE020}"/>
              </a:ext>
            </a:extLst>
          </p:cNvPr>
          <p:cNvSpPr txBox="1"/>
          <p:nvPr/>
        </p:nvSpPr>
        <p:spPr>
          <a:xfrm>
            <a:off x="8012784" y="1273420"/>
            <a:ext cx="2530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All Training should have a Transcript Status Group as completed. There should be no Past Due Aging and the last User Access should be no longer that 1 month ago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E4EA3EE-E3DD-D4DB-2509-C20FD493386C}"/>
              </a:ext>
            </a:extLst>
          </p:cNvPr>
          <p:cNvCxnSpPr>
            <a:cxnSpLocks/>
            <a:stCxn id="35" idx="0"/>
            <a:endCxn id="49" idx="2"/>
          </p:cNvCxnSpPr>
          <p:nvPr/>
        </p:nvCxnSpPr>
        <p:spPr>
          <a:xfrm flipV="1">
            <a:off x="8140045" y="1858195"/>
            <a:ext cx="1138000" cy="50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076724D-3BFA-B3C6-00D0-9B4AAB59F3E3}"/>
              </a:ext>
            </a:extLst>
          </p:cNvPr>
          <p:cNvCxnSpPr>
            <a:cxnSpLocks/>
          </p:cNvCxnSpPr>
          <p:nvPr/>
        </p:nvCxnSpPr>
        <p:spPr>
          <a:xfrm flipH="1" flipV="1">
            <a:off x="9507217" y="1875934"/>
            <a:ext cx="1129646" cy="490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EBE4575-AC3F-AC40-347C-0508C28C75A7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9388061" y="1951348"/>
            <a:ext cx="1" cy="405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B937929-AC87-45C7-4150-E7C08DF94804}"/>
              </a:ext>
            </a:extLst>
          </p:cNvPr>
          <p:cNvSpPr/>
          <p:nvPr/>
        </p:nvSpPr>
        <p:spPr>
          <a:xfrm>
            <a:off x="7777113" y="5090474"/>
            <a:ext cx="3365369" cy="9236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862197-B25F-90F3-C8F2-A406896F5C54}"/>
              </a:ext>
            </a:extLst>
          </p:cNvPr>
          <p:cNvSpPr txBox="1"/>
          <p:nvPr/>
        </p:nvSpPr>
        <p:spPr>
          <a:xfrm>
            <a:off x="7777113" y="5127812"/>
            <a:ext cx="326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Training Report is emailed to all IBM’s DSM’s and MDM’s along with Operations teams once a month .</a:t>
            </a:r>
          </a:p>
          <a:p>
            <a:endParaRPr lang="en-GB" sz="800" dirty="0"/>
          </a:p>
          <a:p>
            <a:r>
              <a:rPr lang="en-GB" sz="800" dirty="0"/>
              <a:t>Report is delivered into your inbox from </a:t>
            </a:r>
            <a:r>
              <a:rPr lang="en-GB" sz="800" dirty="0">
                <a:hlinkClick r:id="rId3"/>
              </a:rPr>
              <a:t>delivery@csod.com</a:t>
            </a:r>
            <a:r>
              <a:rPr lang="en-GB" sz="800" dirty="0"/>
              <a:t> and is called Clinical and Corporate Training Compliance Report depending on what Region you are in will have EMEA/LAM or APAC at the endo the subject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237B5-013C-171E-A066-B4FFC6D7A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4404" cy="64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/>
              <a:t>Training compliance</a:t>
            </a:r>
            <a:endParaRPr lang="en-US" sz="3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33580" y="2740921"/>
            <a:ext cx="1011012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1F019-A7CB-BE44-A389-1EA3E9025D27}"/>
              </a:ext>
            </a:extLst>
          </p:cNvPr>
          <p:cNvSpPr txBox="1"/>
          <p:nvPr/>
        </p:nvSpPr>
        <p:spPr>
          <a:xfrm>
            <a:off x="7154479" y="3796980"/>
            <a:ext cx="62227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92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523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52658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8563074" y="1636718"/>
            <a:ext cx="0" cy="16588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29605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33580" y="2190028"/>
            <a:ext cx="1010374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439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1706433"/>
            <a:ext cx="1296951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corporate level/ division training report by email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59" idx="2"/>
            <a:endCxn id="39" idx="1"/>
          </p:cNvCxnSpPr>
          <p:nvPr/>
        </p:nvCxnSpPr>
        <p:spPr>
          <a:xfrm rot="16200000" flipH="1">
            <a:off x="2357869" y="2470787"/>
            <a:ext cx="901629" cy="203918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3648057" y="1696752"/>
            <a:ext cx="938547" cy="42517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report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FE3B0129-7FCF-464D-9E6C-ED5DBDA66FAB}"/>
              </a:ext>
            </a:extLst>
          </p:cNvPr>
          <p:cNvSpPr/>
          <p:nvPr/>
        </p:nvSpPr>
        <p:spPr>
          <a:xfrm>
            <a:off x="6277477" y="2793746"/>
            <a:ext cx="938547" cy="4596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4696201" y="2281837"/>
            <a:ext cx="1581276" cy="387390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Reviews current &amp; outstanding training &amp; offers support to distributor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89C5A397-CE33-424B-845F-29EB11456E71}"/>
              </a:ext>
            </a:extLst>
          </p:cNvPr>
          <p:cNvCxnSpPr>
            <a:cxnSpLocks/>
            <a:stCxn id="61" idx="3"/>
            <a:endCxn id="75" idx="0"/>
          </p:cNvCxnSpPr>
          <p:nvPr/>
        </p:nvCxnSpPr>
        <p:spPr>
          <a:xfrm>
            <a:off x="4586604" y="1909342"/>
            <a:ext cx="900235" cy="372495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872832F-FB23-3840-9A5D-2DB6B265D7A2}"/>
              </a:ext>
            </a:extLst>
          </p:cNvPr>
          <p:cNvSpPr/>
          <p:nvPr/>
        </p:nvSpPr>
        <p:spPr>
          <a:xfrm>
            <a:off x="2910642" y="2828845"/>
            <a:ext cx="1422054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Discusses with distributor as part of scheduled business planning meeting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E78CDA-F69D-D744-B451-2AB3EA51D229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3355199" y="1909342"/>
            <a:ext cx="292858" cy="484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BDAAB4E-10F9-3140-9C93-AE09B8090D64}"/>
              </a:ext>
            </a:extLst>
          </p:cNvPr>
          <p:cNvCxnSpPr>
            <a:cxnSpLocks/>
            <a:stCxn id="39" idx="3"/>
            <a:endCxn id="71" idx="1"/>
          </p:cNvCxnSpPr>
          <p:nvPr/>
        </p:nvCxnSpPr>
        <p:spPr>
          <a:xfrm>
            <a:off x="4332696" y="3023561"/>
            <a:ext cx="1944781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EE4814B7-3589-0B4A-BCB5-BB139D9A2549}"/>
              </a:ext>
            </a:extLst>
          </p:cNvPr>
          <p:cNvCxnSpPr>
            <a:cxnSpLocks/>
            <a:stCxn id="75" idx="3"/>
            <a:endCxn id="71" idx="0"/>
          </p:cNvCxnSpPr>
          <p:nvPr/>
        </p:nvCxnSpPr>
        <p:spPr>
          <a:xfrm>
            <a:off x="6277477" y="2475532"/>
            <a:ext cx="469274" cy="31821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4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0AE8-56D6-29EF-0192-FB57A651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GB" b="1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Non-Compliant Training                                                        </a:t>
            </a:r>
            <a:br>
              <a:rPr lang="en-GB" b="1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</a:br>
            <a:r>
              <a:rPr lang="en-GB" sz="1000" b="0" dirty="0">
                <a:solidFill>
                  <a:srgbClr val="414042"/>
                </a:solidFill>
                <a:latin typeface="Arial" panose="020B0604020202020204" pitchFamily="34" charset="0"/>
              </a:rPr>
              <a:t>Failure to complete the assigned training may be a breach of the distributor’s contractual obligations and is classed as non-compliant. 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D38F4-3B58-5732-8C89-193C32A72CB6}"/>
              </a:ext>
            </a:extLst>
          </p:cNvPr>
          <p:cNvSpPr/>
          <p:nvPr/>
        </p:nvSpPr>
        <p:spPr>
          <a:xfrm>
            <a:off x="933580" y="2740921"/>
            <a:ext cx="1011012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57EC1-9948-006C-FCB5-F5185F12A386}"/>
              </a:ext>
            </a:extLst>
          </p:cNvPr>
          <p:cNvCxnSpPr>
            <a:cxnSpLocks/>
          </p:cNvCxnSpPr>
          <p:nvPr/>
        </p:nvCxnSpPr>
        <p:spPr>
          <a:xfrm>
            <a:off x="4858822" y="2740921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5FD938-7D4D-EAE9-7DD5-463850F522F6}"/>
              </a:ext>
            </a:extLst>
          </p:cNvPr>
          <p:cNvCxnSpPr>
            <a:cxnSpLocks/>
          </p:cNvCxnSpPr>
          <p:nvPr/>
        </p:nvCxnSpPr>
        <p:spPr>
          <a:xfrm flipV="1">
            <a:off x="1952363" y="3272478"/>
            <a:ext cx="9483226" cy="119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4B3179-BB9F-0713-28F0-5CD6ABBE7F64}"/>
              </a:ext>
            </a:extLst>
          </p:cNvPr>
          <p:cNvCxnSpPr>
            <a:cxnSpLocks/>
          </p:cNvCxnSpPr>
          <p:nvPr/>
        </p:nvCxnSpPr>
        <p:spPr>
          <a:xfrm flipV="1">
            <a:off x="1952658" y="2190028"/>
            <a:ext cx="9478319" cy="57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43E1E4-A0F9-95CD-50A7-532FA9E35EAD}"/>
              </a:ext>
            </a:extLst>
          </p:cNvPr>
          <p:cNvCxnSpPr>
            <a:cxnSpLocks/>
          </p:cNvCxnSpPr>
          <p:nvPr/>
        </p:nvCxnSpPr>
        <p:spPr>
          <a:xfrm flipV="1">
            <a:off x="11430977" y="1641684"/>
            <a:ext cx="0" cy="22727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DB9134-E4B8-D53F-A838-763B5975486C}"/>
              </a:ext>
            </a:extLst>
          </p:cNvPr>
          <p:cNvSpPr/>
          <p:nvPr/>
        </p:nvSpPr>
        <p:spPr>
          <a:xfrm>
            <a:off x="929605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D6816D-B22C-FFA4-D2E2-103928C729FE}"/>
              </a:ext>
            </a:extLst>
          </p:cNvPr>
          <p:cNvSpPr/>
          <p:nvPr/>
        </p:nvSpPr>
        <p:spPr>
          <a:xfrm>
            <a:off x="933580" y="2190028"/>
            <a:ext cx="1010374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E5DFD4-80BD-50B7-595E-4A9340AFDC3D}"/>
              </a:ext>
            </a:extLst>
          </p:cNvPr>
          <p:cNvCxnSpPr>
            <a:cxnSpLocks/>
          </p:cNvCxnSpPr>
          <p:nvPr/>
        </p:nvCxnSpPr>
        <p:spPr>
          <a:xfrm>
            <a:off x="1943954" y="1641684"/>
            <a:ext cx="94870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8">
            <a:extLst>
              <a:ext uri="{FF2B5EF4-FFF2-40B4-BE49-F238E27FC236}">
                <a16:creationId xmlns:a16="http://schemas.microsoft.com/office/drawing/2014/main" id="{A7C658C3-BFE7-D905-53BA-E0FCB468F29D}"/>
              </a:ext>
            </a:extLst>
          </p:cNvPr>
          <p:cNvSpPr/>
          <p:nvPr/>
        </p:nvSpPr>
        <p:spPr>
          <a:xfrm>
            <a:off x="2058248" y="1706433"/>
            <a:ext cx="1296951" cy="4689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corporate level/ division training report by email with overdue training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97959F-F199-54B5-E05F-18916A9CC09D}"/>
              </a:ext>
            </a:extLst>
          </p:cNvPr>
          <p:cNvSpPr/>
          <p:nvPr/>
        </p:nvSpPr>
        <p:spPr>
          <a:xfrm>
            <a:off x="3648058" y="1696752"/>
            <a:ext cx="774430" cy="2076258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Shares report &amp; Requests letter to be issued from GCA Reminding Distributor of its contractual obligation to complete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A3C968-DCC9-51AE-2C16-7D3024D57A51}"/>
              </a:ext>
            </a:extLst>
          </p:cNvPr>
          <p:cNvSpPr/>
          <p:nvPr/>
        </p:nvSpPr>
        <p:spPr>
          <a:xfrm>
            <a:off x="4759504" y="1746579"/>
            <a:ext cx="590731" cy="138457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 received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4333C1-B91C-3ADD-0291-80D1476287BB}"/>
              </a:ext>
            </a:extLst>
          </p:cNvPr>
          <p:cNvSpPr/>
          <p:nvPr/>
        </p:nvSpPr>
        <p:spPr>
          <a:xfrm>
            <a:off x="4662082" y="3344820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Issues Letter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20429-98FC-74E1-71E7-653B57FE0F06}"/>
              </a:ext>
            </a:extLst>
          </p:cNvPr>
          <p:cNvCxnSpPr>
            <a:cxnSpLocks/>
          </p:cNvCxnSpPr>
          <p:nvPr/>
        </p:nvCxnSpPr>
        <p:spPr>
          <a:xfrm flipV="1">
            <a:off x="3355199" y="1909342"/>
            <a:ext cx="292858" cy="484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944FF74-A3F9-4681-A3B6-600FEFA23B90}"/>
              </a:ext>
            </a:extLst>
          </p:cNvPr>
          <p:cNvSpPr/>
          <p:nvPr/>
        </p:nvSpPr>
        <p:spPr>
          <a:xfrm>
            <a:off x="929606" y="3272478"/>
            <a:ext cx="1010374" cy="654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92994A-290A-4D9C-A1E1-D02AAD9A770D}"/>
              </a:ext>
            </a:extLst>
          </p:cNvPr>
          <p:cNvCxnSpPr>
            <a:cxnSpLocks/>
          </p:cNvCxnSpPr>
          <p:nvPr/>
        </p:nvCxnSpPr>
        <p:spPr>
          <a:xfrm flipV="1">
            <a:off x="1938249" y="3912630"/>
            <a:ext cx="9497340" cy="119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30F44E-7504-4495-B72B-9193F0EE8539}"/>
              </a:ext>
            </a:extLst>
          </p:cNvPr>
          <p:cNvSpPr txBox="1"/>
          <p:nvPr/>
        </p:nvSpPr>
        <p:spPr>
          <a:xfrm>
            <a:off x="1148813" y="3446779"/>
            <a:ext cx="571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86897-9D68-465A-9CC9-A48A35DDAFD4}"/>
              </a:ext>
            </a:extLst>
          </p:cNvPr>
          <p:cNvSpPr/>
          <p:nvPr/>
        </p:nvSpPr>
        <p:spPr>
          <a:xfrm>
            <a:off x="5579280" y="2809345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E1CFBD-0B4B-4F3C-8235-2DE2D6AB6C41}"/>
              </a:ext>
            </a:extLst>
          </p:cNvPr>
          <p:cNvSpPr/>
          <p:nvPr/>
        </p:nvSpPr>
        <p:spPr>
          <a:xfrm>
            <a:off x="5509293" y="1802375"/>
            <a:ext cx="914400" cy="3199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63BEC-BAEE-4480-A8FB-9D90EC3FAE93}"/>
              </a:ext>
            </a:extLst>
          </p:cNvPr>
          <p:cNvSpPr txBox="1"/>
          <p:nvPr/>
        </p:nvSpPr>
        <p:spPr>
          <a:xfrm>
            <a:off x="5527780" y="1740071"/>
            <a:ext cx="828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Advises GCA   &amp; DSM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3D7D-B599-4F2B-A85D-22F4CCB8346B}"/>
              </a:ext>
            </a:extLst>
          </p:cNvPr>
          <p:cNvSpPr/>
          <p:nvPr/>
        </p:nvSpPr>
        <p:spPr>
          <a:xfrm>
            <a:off x="6656923" y="1758484"/>
            <a:ext cx="711544" cy="2014526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Requests GCA to send second letter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3079EF-A832-4B98-9D2F-63C41136FF45}"/>
              </a:ext>
            </a:extLst>
          </p:cNvPr>
          <p:cNvCxnSpPr>
            <a:endCxn id="33" idx="1"/>
          </p:cNvCxnSpPr>
          <p:nvPr/>
        </p:nvCxnSpPr>
        <p:spPr>
          <a:xfrm>
            <a:off x="4422488" y="3535176"/>
            <a:ext cx="239594" cy="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406B88-DF3C-40E2-96B4-4F72FF3778CF}"/>
              </a:ext>
            </a:extLst>
          </p:cNvPr>
          <p:cNvCxnSpPr>
            <a:stCxn id="33" idx="0"/>
            <a:endCxn id="29" idx="2"/>
          </p:cNvCxnSpPr>
          <p:nvPr/>
        </p:nvCxnSpPr>
        <p:spPr>
          <a:xfrm flipV="1">
            <a:off x="5049296" y="3131154"/>
            <a:ext cx="5574" cy="21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78DDDA-8FD6-44D7-9E9B-87E0635BDC0B}"/>
              </a:ext>
            </a:extLst>
          </p:cNvPr>
          <p:cNvCxnSpPr>
            <a:endCxn id="28" idx="1"/>
          </p:cNvCxnSpPr>
          <p:nvPr/>
        </p:nvCxnSpPr>
        <p:spPr>
          <a:xfrm>
            <a:off x="5380177" y="3004061"/>
            <a:ext cx="199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D2C51B-2F60-493A-A907-128805FCFC02}"/>
              </a:ext>
            </a:extLst>
          </p:cNvPr>
          <p:cNvCxnSpPr>
            <a:cxnSpLocks/>
          </p:cNvCxnSpPr>
          <p:nvPr/>
        </p:nvCxnSpPr>
        <p:spPr>
          <a:xfrm flipV="1">
            <a:off x="5955944" y="2068007"/>
            <a:ext cx="10549" cy="72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DEEA01-62F2-48FA-8AD6-4CB73398580A}"/>
              </a:ext>
            </a:extLst>
          </p:cNvPr>
          <p:cNvSpPr txBox="1"/>
          <p:nvPr/>
        </p:nvSpPr>
        <p:spPr>
          <a:xfrm>
            <a:off x="5767217" y="2405849"/>
            <a:ext cx="590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YES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5FFF9F-86D6-41F9-94A9-B4CEB04301CB}"/>
              </a:ext>
            </a:extLst>
          </p:cNvPr>
          <p:cNvCxnSpPr>
            <a:stCxn id="28" idx="3"/>
          </p:cNvCxnSpPr>
          <p:nvPr/>
        </p:nvCxnSpPr>
        <p:spPr>
          <a:xfrm>
            <a:off x="6353707" y="3004061"/>
            <a:ext cx="303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9762284-33E4-426A-9152-6D1B50439860}"/>
              </a:ext>
            </a:extLst>
          </p:cNvPr>
          <p:cNvSpPr txBox="1"/>
          <p:nvPr/>
        </p:nvSpPr>
        <p:spPr>
          <a:xfrm>
            <a:off x="6349096" y="2889709"/>
            <a:ext cx="445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E86B2-FEF5-4DC8-94D0-462CCC5B0393}"/>
              </a:ext>
            </a:extLst>
          </p:cNvPr>
          <p:cNvSpPr/>
          <p:nvPr/>
        </p:nvSpPr>
        <p:spPr>
          <a:xfrm>
            <a:off x="7513195" y="3302200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Issues Letter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217179-C5EA-4D8D-8C72-3DD564085C4F}"/>
              </a:ext>
            </a:extLst>
          </p:cNvPr>
          <p:cNvSpPr/>
          <p:nvPr/>
        </p:nvSpPr>
        <p:spPr>
          <a:xfrm>
            <a:off x="7644107" y="1731078"/>
            <a:ext cx="590731" cy="138457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 received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88E7F4-FBA0-4095-ABD3-1508AE2C20DC}"/>
              </a:ext>
            </a:extLst>
          </p:cNvPr>
          <p:cNvSpPr/>
          <p:nvPr/>
        </p:nvSpPr>
        <p:spPr>
          <a:xfrm>
            <a:off x="8471182" y="2823996"/>
            <a:ext cx="699390" cy="33263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27433DB-8BBA-444C-8403-40B9C7490DDF}"/>
              </a:ext>
            </a:extLst>
          </p:cNvPr>
          <p:cNvSpPr/>
          <p:nvPr/>
        </p:nvSpPr>
        <p:spPr>
          <a:xfrm>
            <a:off x="8395763" y="1776996"/>
            <a:ext cx="914400" cy="3199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CCFE9E-E883-4178-B463-1E36DB3A1D23}"/>
              </a:ext>
            </a:extLst>
          </p:cNvPr>
          <p:cNvSpPr txBox="1"/>
          <p:nvPr/>
        </p:nvSpPr>
        <p:spPr>
          <a:xfrm>
            <a:off x="8391152" y="1740071"/>
            <a:ext cx="79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Advises GCA   &amp; DSM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F152F2-55BC-4F81-8A5B-2F99AFEB7380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8761845" y="2130923"/>
            <a:ext cx="59032" cy="69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17373E-E564-4686-AF71-52CDA733D5B4}"/>
              </a:ext>
            </a:extLst>
          </p:cNvPr>
          <p:cNvCxnSpPr>
            <a:endCxn id="50" idx="1"/>
          </p:cNvCxnSpPr>
          <p:nvPr/>
        </p:nvCxnSpPr>
        <p:spPr>
          <a:xfrm>
            <a:off x="7368467" y="3496916"/>
            <a:ext cx="144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E73F57-E21F-4705-A955-56BF133E15C9}"/>
              </a:ext>
            </a:extLst>
          </p:cNvPr>
          <p:cNvCxnSpPr>
            <a:stCxn id="50" idx="0"/>
            <a:endCxn id="51" idx="2"/>
          </p:cNvCxnSpPr>
          <p:nvPr/>
        </p:nvCxnSpPr>
        <p:spPr>
          <a:xfrm flipV="1">
            <a:off x="7900409" y="3115653"/>
            <a:ext cx="39064" cy="18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34CA2AE-5F1E-405D-BEFF-850442B3B3A2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260831" y="2915942"/>
            <a:ext cx="210351" cy="7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A2AE3D2-0532-465F-9030-2342F3B6F230}"/>
              </a:ext>
            </a:extLst>
          </p:cNvPr>
          <p:cNvSpPr txBox="1"/>
          <p:nvPr/>
        </p:nvSpPr>
        <p:spPr>
          <a:xfrm>
            <a:off x="8600813" y="2323054"/>
            <a:ext cx="590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YES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2A6567-C365-492B-BE65-48F64C680A65}"/>
              </a:ext>
            </a:extLst>
          </p:cNvPr>
          <p:cNvSpPr/>
          <p:nvPr/>
        </p:nvSpPr>
        <p:spPr>
          <a:xfrm>
            <a:off x="9441737" y="1700708"/>
            <a:ext cx="1175743" cy="2014526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Requests GCA to send Final Letter </a:t>
            </a:r>
            <a:r>
              <a:rPr lang="en-GB" sz="800" b="0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requiring the distributor to complete all training within 30 days and if not completed, Cook will have the right to terminate the distribution agreement.  </a:t>
            </a:r>
            <a:r>
              <a:rPr lang="en-GB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E9A439-51FB-4BBE-B3D0-A7E63CD02253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9170572" y="2945370"/>
            <a:ext cx="271166" cy="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5858823-C380-4150-B61C-5FB3F3BA671A}"/>
              </a:ext>
            </a:extLst>
          </p:cNvPr>
          <p:cNvSpPr/>
          <p:nvPr/>
        </p:nvSpPr>
        <p:spPr>
          <a:xfrm>
            <a:off x="10749055" y="1715386"/>
            <a:ext cx="623902" cy="1976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E6FB9A-DF38-42E1-A1FF-90434F60314D}"/>
              </a:ext>
            </a:extLst>
          </p:cNvPr>
          <p:cNvSpPr txBox="1"/>
          <p:nvPr/>
        </p:nvSpPr>
        <p:spPr>
          <a:xfrm>
            <a:off x="10812427" y="1952243"/>
            <a:ext cx="57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IBM Monitors and keeps all updated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D3E711C-BCA1-438F-9E2A-ED6714F55E94}"/>
              </a:ext>
            </a:extLst>
          </p:cNvPr>
          <p:cNvCxnSpPr/>
          <p:nvPr/>
        </p:nvCxnSpPr>
        <p:spPr>
          <a:xfrm>
            <a:off x="10617480" y="1952243"/>
            <a:ext cx="131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311FE93-D993-414B-830F-C7FF47674904}"/>
              </a:ext>
            </a:extLst>
          </p:cNvPr>
          <p:cNvSpPr txBox="1"/>
          <p:nvPr/>
        </p:nvSpPr>
        <p:spPr>
          <a:xfrm>
            <a:off x="9124127" y="2875362"/>
            <a:ext cx="445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9936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69766"/>
            <a:ext cx="10488990" cy="537007"/>
          </a:xfrm>
        </p:spPr>
        <p:txBody>
          <a:bodyPr/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New users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40779" y="3535594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 flipV="1">
            <a:off x="1952086" y="3535594"/>
            <a:ext cx="3959356" cy="215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>
            <a:off x="1959563" y="4080397"/>
            <a:ext cx="3966279" cy="103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 flipV="1">
            <a:off x="1959858" y="2976279"/>
            <a:ext cx="3958784" cy="44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5911442" y="1881537"/>
            <a:ext cx="3013" cy="22087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2436357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0780" y="2984701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 flipV="1">
            <a:off x="1958363" y="2438194"/>
            <a:ext cx="3953079" cy="29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D15B33-CB2D-7B41-8430-0724D9CC6BA8}"/>
              </a:ext>
            </a:extLst>
          </p:cNvPr>
          <p:cNvCxnSpPr>
            <a:cxnSpLocks/>
            <a:stCxn id="33" idx="2"/>
            <a:endCxn id="59" idx="0"/>
          </p:cNvCxnSpPr>
          <p:nvPr/>
        </p:nvCxnSpPr>
        <p:spPr>
          <a:xfrm>
            <a:off x="2768236" y="2360883"/>
            <a:ext cx="3562" cy="1982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2559110"/>
            <a:ext cx="1427099" cy="306700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Sends new user request to assign training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2058249" y="3105709"/>
            <a:ext cx="1425542" cy="34304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Received request &amp; send registration link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4403823" y="1988515"/>
            <a:ext cx="1425542" cy="38739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form reviewed, once approved, informs DSM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89C5A397-CE33-424B-845F-29EB11456E71}"/>
              </a:ext>
            </a:extLst>
          </p:cNvPr>
          <p:cNvCxnSpPr>
            <a:cxnSpLocks/>
            <a:stCxn id="61" idx="3"/>
            <a:endCxn id="39" idx="1"/>
          </p:cNvCxnSpPr>
          <p:nvPr/>
        </p:nvCxnSpPr>
        <p:spPr>
          <a:xfrm>
            <a:off x="3483791" y="3277231"/>
            <a:ext cx="268389" cy="558987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872832F-FB23-3840-9A5D-2DB6B265D7A2}"/>
              </a:ext>
            </a:extLst>
          </p:cNvPr>
          <p:cNvSpPr/>
          <p:nvPr/>
        </p:nvSpPr>
        <p:spPr>
          <a:xfrm>
            <a:off x="3752180" y="3655293"/>
            <a:ext cx="1229740" cy="36184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registration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171ADA-9A75-7545-B89E-EBEB477A2E33}"/>
              </a:ext>
            </a:extLst>
          </p:cNvPr>
          <p:cNvSpPr/>
          <p:nvPr/>
        </p:nvSpPr>
        <p:spPr>
          <a:xfrm>
            <a:off x="937737" y="1881537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Indirect Business Manager (IBM)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C706DF-A6A5-B347-B22F-6E26C6E0A4F2}"/>
              </a:ext>
            </a:extLst>
          </p:cNvPr>
          <p:cNvSpPr/>
          <p:nvPr/>
        </p:nvSpPr>
        <p:spPr>
          <a:xfrm>
            <a:off x="2054686" y="1945384"/>
            <a:ext cx="1427099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requests new user be added to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165D7C-5501-3044-92CB-4530C70F0146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2771020" y="2865810"/>
            <a:ext cx="778" cy="23989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5F70C-C2EA-C34F-A19D-89C405DB5115}"/>
              </a:ext>
            </a:extLst>
          </p:cNvPr>
          <p:cNvCxnSpPr>
            <a:cxnSpLocks/>
          </p:cNvCxnSpPr>
          <p:nvPr/>
        </p:nvCxnSpPr>
        <p:spPr>
          <a:xfrm>
            <a:off x="1959858" y="1881537"/>
            <a:ext cx="39587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303C9D8-5549-7147-9AC1-4DCFD5C3FEE1}"/>
              </a:ext>
            </a:extLst>
          </p:cNvPr>
          <p:cNvCxnSpPr>
            <a:cxnSpLocks/>
            <a:stCxn id="39" idx="3"/>
            <a:endCxn id="75" idx="2"/>
          </p:cNvCxnSpPr>
          <p:nvPr/>
        </p:nvCxnSpPr>
        <p:spPr>
          <a:xfrm flipV="1">
            <a:off x="4981920" y="2375905"/>
            <a:ext cx="134674" cy="1460313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>
                <a:latin typeface="+mn-lt"/>
              </a:rPr>
              <a:t>Forgotten password</a:t>
            </a:r>
            <a:endParaRPr lang="en-US" sz="3000">
              <a:latin typeface="+mn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35997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 flipV="1">
            <a:off x="1961125" y="2192330"/>
            <a:ext cx="3599164" cy="222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5566429" y="1636719"/>
            <a:ext cx="0" cy="11148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2798" y="2190028"/>
            <a:ext cx="1016002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CMH. Learning mailbox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359959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1706433"/>
            <a:ext cx="1174541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password reminder/reset through Cook Learn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59" idx="2"/>
            <a:endCxn id="30" idx="1"/>
          </p:cNvCxnSpPr>
          <p:nvPr/>
        </p:nvCxnSpPr>
        <p:spPr>
          <a:xfrm rot="16200000" flipH="1">
            <a:off x="2589475" y="2177976"/>
            <a:ext cx="351753" cy="23966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4277396" y="1745865"/>
            <a:ext cx="1173260" cy="3280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Follows reset instructions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81E4CE-CA77-4245-AC6E-BCFA0CAB1DD1}"/>
              </a:ext>
            </a:extLst>
          </p:cNvPr>
          <p:cNvSpPr/>
          <p:nvPr/>
        </p:nvSpPr>
        <p:spPr>
          <a:xfrm>
            <a:off x="2885183" y="2314167"/>
            <a:ext cx="1174541" cy="31903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Reset request received &amp; processed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B6F10AA-5D60-3447-8A77-194C4E7EBE2A}"/>
              </a:ext>
            </a:extLst>
          </p:cNvPr>
          <p:cNvCxnSpPr>
            <a:cxnSpLocks/>
            <a:stCxn id="30" idx="3"/>
            <a:endCxn id="61" idx="1"/>
          </p:cNvCxnSpPr>
          <p:nvPr/>
        </p:nvCxnSpPr>
        <p:spPr>
          <a:xfrm flipV="1">
            <a:off x="4059724" y="1909887"/>
            <a:ext cx="217672" cy="56379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5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Corporate training allocation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 flipV="1">
            <a:off x="1952086" y="2741367"/>
            <a:ext cx="4826351" cy="1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52658" y="2195823"/>
            <a:ext cx="48257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6770486" y="1630708"/>
            <a:ext cx="0" cy="16652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1531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66314" y="1639315"/>
            <a:ext cx="48121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16" idx="2"/>
            <a:endCxn id="19" idx="1"/>
          </p:cNvCxnSpPr>
          <p:nvPr/>
        </p:nvCxnSpPr>
        <p:spPr>
          <a:xfrm rot="16200000" flipH="1">
            <a:off x="2734695" y="2180516"/>
            <a:ext cx="320512" cy="269519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6B11C7-A6A5-5243-9E3E-F99BD0BCDCCD}"/>
              </a:ext>
            </a:extLst>
          </p:cNvPr>
          <p:cNvSpPr/>
          <p:nvPr/>
        </p:nvSpPr>
        <p:spPr>
          <a:xfrm>
            <a:off x="2093185" y="1658615"/>
            <a:ext cx="1334013" cy="4964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training to be delivered &amp; contacts IMM for up-to-date distributor listing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E30F6-D99E-7343-824C-78622CAEFF1C}"/>
              </a:ext>
            </a:extLst>
          </p:cNvPr>
          <p:cNvSpPr/>
          <p:nvPr/>
        </p:nvSpPr>
        <p:spPr>
          <a:xfrm>
            <a:off x="4481680" y="1741078"/>
            <a:ext cx="1234323" cy="340887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Assigns corporate training in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17317B-3524-B249-A74B-172835570875}"/>
              </a:ext>
            </a:extLst>
          </p:cNvPr>
          <p:cNvSpPr/>
          <p:nvPr/>
        </p:nvSpPr>
        <p:spPr>
          <a:xfrm>
            <a:off x="942238" y="2741367"/>
            <a:ext cx="1009848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017A0-D703-F741-A02B-09771FC185A6}"/>
              </a:ext>
            </a:extLst>
          </p:cNvPr>
          <p:cNvSpPr/>
          <p:nvPr/>
        </p:nvSpPr>
        <p:spPr>
          <a:xfrm>
            <a:off x="3029711" y="2292680"/>
            <a:ext cx="1234323" cy="36570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up to date distributor listing with Function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58FFA-7E0F-5D4C-B61E-1071E44FD094}"/>
              </a:ext>
            </a:extLst>
          </p:cNvPr>
          <p:cNvCxnSpPr>
            <a:cxnSpLocks/>
          </p:cNvCxnSpPr>
          <p:nvPr/>
        </p:nvCxnSpPr>
        <p:spPr>
          <a:xfrm flipV="1">
            <a:off x="1960816" y="3287491"/>
            <a:ext cx="4809670" cy="79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341DE9A-22FB-B34E-8D26-5A6217E46F5B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4264034" y="1911522"/>
            <a:ext cx="217646" cy="564010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31E6635-2C24-F54F-B87E-FABA1B3AEEBE}"/>
              </a:ext>
            </a:extLst>
          </p:cNvPr>
          <p:cNvCxnSpPr>
            <a:cxnSpLocks/>
            <a:stCxn id="17" idx="3"/>
            <a:endCxn id="37" idx="0"/>
          </p:cNvCxnSpPr>
          <p:nvPr/>
        </p:nvCxnSpPr>
        <p:spPr>
          <a:xfrm>
            <a:off x="5716003" y="1911522"/>
            <a:ext cx="202400" cy="93147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D5583F-18F1-1040-B243-852E6937043B}"/>
              </a:ext>
            </a:extLst>
          </p:cNvPr>
          <p:cNvSpPr/>
          <p:nvPr/>
        </p:nvSpPr>
        <p:spPr>
          <a:xfrm>
            <a:off x="5301241" y="2842996"/>
            <a:ext cx="1234323" cy="3511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</p:spTree>
    <p:extLst>
      <p:ext uri="{BB962C8B-B14F-4D97-AF65-F5344CB8AC3E}">
        <p14:creationId xmlns:p14="http://schemas.microsoft.com/office/powerpoint/2010/main" val="5851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US" sz="3000">
                <a:latin typeface="+mj-lt"/>
              </a:rPr>
              <a:t>Clinical/Product training allocation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41530" y="2740921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1F019-A7CB-BE44-A389-1EA3E9025D27}"/>
              </a:ext>
            </a:extLst>
          </p:cNvPr>
          <p:cNvSpPr txBox="1"/>
          <p:nvPr/>
        </p:nvSpPr>
        <p:spPr>
          <a:xfrm>
            <a:off x="7154479" y="3796980"/>
            <a:ext cx="62227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451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61125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8563074" y="1636718"/>
            <a:ext cx="0" cy="22103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training managers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1531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4616233" y="1692018"/>
            <a:ext cx="1018047" cy="42901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Contacts IMM for up-to-date distributor listing</a:t>
            </a:r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F006D-3282-2648-8B56-F9D571082EBE}"/>
              </a:ext>
            </a:extLst>
          </p:cNvPr>
          <p:cNvCxnSpPr>
            <a:cxnSpLocks/>
          </p:cNvCxnSpPr>
          <p:nvPr/>
        </p:nvCxnSpPr>
        <p:spPr>
          <a:xfrm flipV="1">
            <a:off x="1959737" y="3830162"/>
            <a:ext cx="6603337" cy="30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58F3F13-EAA2-F544-BE5C-A66EAA6EAE3B}"/>
              </a:ext>
            </a:extLst>
          </p:cNvPr>
          <p:cNvCxnSpPr>
            <a:cxnSpLocks/>
            <a:stCxn id="44" idx="3"/>
            <a:endCxn id="61" idx="1"/>
          </p:cNvCxnSpPr>
          <p:nvPr/>
        </p:nvCxnSpPr>
        <p:spPr>
          <a:xfrm>
            <a:off x="4313286" y="1786278"/>
            <a:ext cx="302947" cy="12024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A73B5-EBA5-4843-AAC7-7E46B4C2FA98}"/>
              </a:ext>
            </a:extLst>
          </p:cNvPr>
          <p:cNvSpPr/>
          <p:nvPr/>
        </p:nvSpPr>
        <p:spPr>
          <a:xfrm>
            <a:off x="6046082" y="1692016"/>
            <a:ext cx="732356" cy="42901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Assigns training in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5D0A9B-9024-1745-BE4C-614606E45D2A}"/>
              </a:ext>
            </a:extLst>
          </p:cNvPr>
          <p:cNvSpPr/>
          <p:nvPr/>
        </p:nvSpPr>
        <p:spPr>
          <a:xfrm>
            <a:off x="4515877" y="3369402"/>
            <a:ext cx="1220366" cy="374417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up to date distributor listing with Function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52700BC-0BED-364B-83C3-CAB046A1E639}"/>
              </a:ext>
            </a:extLst>
          </p:cNvPr>
          <p:cNvCxnSpPr>
            <a:cxnSpLocks/>
            <a:stCxn id="61" idx="2"/>
            <a:endCxn id="40" idx="0"/>
          </p:cNvCxnSpPr>
          <p:nvPr/>
        </p:nvCxnSpPr>
        <p:spPr>
          <a:xfrm rot="16200000" flipH="1">
            <a:off x="4501474" y="2744815"/>
            <a:ext cx="1248369" cy="803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936C7F8-A468-DD48-91B4-344963498A50}"/>
              </a:ext>
            </a:extLst>
          </p:cNvPr>
          <p:cNvSpPr/>
          <p:nvPr/>
        </p:nvSpPr>
        <p:spPr>
          <a:xfrm>
            <a:off x="3117158" y="1661565"/>
            <a:ext cx="1196128" cy="2494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training to be delivered 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A7EB031-1781-E04A-B1A6-EB7A02A9DC35}"/>
              </a:ext>
            </a:extLst>
          </p:cNvPr>
          <p:cNvSpPr/>
          <p:nvPr/>
        </p:nvSpPr>
        <p:spPr>
          <a:xfrm>
            <a:off x="2037697" y="2278147"/>
            <a:ext cx="1017116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Requests clinical/product training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46F12C-528B-8141-B12A-0612D7338498}"/>
              </a:ext>
            </a:extLst>
          </p:cNvPr>
          <p:cNvSpPr/>
          <p:nvPr/>
        </p:nvSpPr>
        <p:spPr>
          <a:xfrm>
            <a:off x="937875" y="3283347"/>
            <a:ext cx="1019408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ACC751-BC0E-A247-A5B0-A914EB51FB31}"/>
              </a:ext>
            </a:extLst>
          </p:cNvPr>
          <p:cNvSpPr/>
          <p:nvPr/>
        </p:nvSpPr>
        <p:spPr>
          <a:xfrm>
            <a:off x="3124490" y="1944324"/>
            <a:ext cx="1196128" cy="21377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training request from DSM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E925E1E-B29B-0D47-8B1A-EE42CEF31FA3}"/>
              </a:ext>
            </a:extLst>
          </p:cNvPr>
          <p:cNvCxnSpPr>
            <a:cxnSpLocks/>
            <a:stCxn id="53" idx="3"/>
            <a:endCxn id="61" idx="1"/>
          </p:cNvCxnSpPr>
          <p:nvPr/>
        </p:nvCxnSpPr>
        <p:spPr>
          <a:xfrm flipV="1">
            <a:off x="4320618" y="1906526"/>
            <a:ext cx="295615" cy="144684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DD74E1BC-B55D-9544-999B-F4660947AE0B}"/>
              </a:ext>
            </a:extLst>
          </p:cNvPr>
          <p:cNvCxnSpPr>
            <a:cxnSpLocks/>
            <a:stCxn id="48" idx="0"/>
            <a:endCxn id="53" idx="1"/>
          </p:cNvCxnSpPr>
          <p:nvPr/>
        </p:nvCxnSpPr>
        <p:spPr>
          <a:xfrm rot="5400000" flipH="1" flipV="1">
            <a:off x="2721904" y="1875562"/>
            <a:ext cx="226937" cy="578235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AA4103BB-9D8B-F747-B954-78854266A9E6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5736243" y="1906524"/>
            <a:ext cx="309839" cy="1650087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49CCB8D2-203C-9A45-A330-D4E87C2208A8}"/>
              </a:ext>
            </a:extLst>
          </p:cNvPr>
          <p:cNvSpPr/>
          <p:nvPr/>
        </p:nvSpPr>
        <p:spPr>
          <a:xfrm>
            <a:off x="6823791" y="2792034"/>
            <a:ext cx="938547" cy="4596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BA7041AB-BB04-F04B-AFD3-D88EDE0F21CB}"/>
              </a:ext>
            </a:extLst>
          </p:cNvPr>
          <p:cNvCxnSpPr>
            <a:cxnSpLocks/>
            <a:stCxn id="38" idx="2"/>
            <a:endCxn id="94" idx="1"/>
          </p:cNvCxnSpPr>
          <p:nvPr/>
        </p:nvCxnSpPr>
        <p:spPr>
          <a:xfrm rot="16200000" flipH="1">
            <a:off x="6167616" y="2365674"/>
            <a:ext cx="900818" cy="411531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0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/>
              <a:t>Active user validation</a:t>
            </a:r>
            <a:endParaRPr lang="en-US" sz="3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33579" y="2740921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451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61125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H="1" flipV="1">
            <a:off x="8563074" y="1636718"/>
            <a:ext cx="7495" cy="16588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29923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33580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5B1AA4B3-0452-AA48-B33D-EAA3D6BF8416}"/>
              </a:ext>
            </a:extLst>
          </p:cNvPr>
          <p:cNvSpPr/>
          <p:nvPr/>
        </p:nvSpPr>
        <p:spPr>
          <a:xfrm>
            <a:off x="4159687" y="2794877"/>
            <a:ext cx="1362513" cy="433685"/>
          </a:xfrm>
          <a:prstGeom prst="diamond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>
                <a:solidFill>
                  <a:schemeClr val="tx1">
                    <a:lumMod val="75000"/>
                    <a:lumOff val="25000"/>
                  </a:schemeClr>
                </a:solidFill>
              </a:rPr>
              <a:t>Changes required</a:t>
            </a:r>
          </a:p>
          <a:p>
            <a:pPr algn="ctr"/>
            <a:r>
              <a:rPr lang="en-IE" sz="800">
                <a:solidFill>
                  <a:schemeClr val="tx1">
                    <a:lumMod val="75000"/>
                    <a:lumOff val="25000"/>
                  </a:schemeClr>
                </a:solidFill>
              </a:rPr>
              <a:t>Y/N</a:t>
            </a:r>
          </a:p>
        </p:txBody>
      </p: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39F640D1-307B-AD4A-80DF-952D738496F7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7263911" y="1787159"/>
            <a:ext cx="246667" cy="672526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5914202" y="1667827"/>
            <a:ext cx="1349709" cy="2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If Yes, Deletion/addition requested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C42EBF43-48A9-DD41-AFC2-B11B75FA00B3}"/>
              </a:ext>
            </a:extLst>
          </p:cNvPr>
          <p:cNvCxnSpPr>
            <a:cxnSpLocks/>
            <a:stCxn id="68" idx="3"/>
            <a:endCxn id="75" idx="1"/>
          </p:cNvCxnSpPr>
          <p:nvPr/>
        </p:nvCxnSpPr>
        <p:spPr>
          <a:xfrm flipV="1">
            <a:off x="5522200" y="1787159"/>
            <a:ext cx="392002" cy="1224561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364B1A0-F2BE-824F-9433-D0162DA8C227}"/>
              </a:ext>
            </a:extLst>
          </p:cNvPr>
          <p:cNvSpPr/>
          <p:nvPr/>
        </p:nvSpPr>
        <p:spPr>
          <a:xfrm>
            <a:off x="2035242" y="1704362"/>
            <a:ext cx="1255157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Cook Learn active user report by email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BB5356E1-00E7-1F4C-AF4B-35F28A8409F1}"/>
              </a:ext>
            </a:extLst>
          </p:cNvPr>
          <p:cNvCxnSpPr>
            <a:cxnSpLocks/>
            <a:stCxn id="30" idx="2"/>
            <a:endCxn id="38" idx="1"/>
          </p:cNvCxnSpPr>
          <p:nvPr/>
        </p:nvCxnSpPr>
        <p:spPr>
          <a:xfrm rot="16200000" flipH="1">
            <a:off x="2315956" y="2466725"/>
            <a:ext cx="891860" cy="198131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3D77FAA-0B6B-0846-B065-39A60B00C148}"/>
              </a:ext>
            </a:extLst>
          </p:cNvPr>
          <p:cNvSpPr/>
          <p:nvPr/>
        </p:nvSpPr>
        <p:spPr>
          <a:xfrm>
            <a:off x="2860952" y="2773311"/>
            <a:ext cx="1100603" cy="47681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Discusses with distributor as part of scheduled business planning meeting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F37F7B-1138-0C49-9EF2-BD6F3E304647}"/>
              </a:ext>
            </a:extLst>
          </p:cNvPr>
          <p:cNvCxnSpPr>
            <a:cxnSpLocks/>
            <a:stCxn id="38" idx="3"/>
            <a:endCxn id="68" idx="1"/>
          </p:cNvCxnSpPr>
          <p:nvPr/>
        </p:nvCxnSpPr>
        <p:spPr>
          <a:xfrm flipV="1">
            <a:off x="3961555" y="3011720"/>
            <a:ext cx="198132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CD58531-E826-BA4B-A294-7E8CCA24572D}"/>
              </a:ext>
            </a:extLst>
          </p:cNvPr>
          <p:cNvSpPr/>
          <p:nvPr/>
        </p:nvSpPr>
        <p:spPr>
          <a:xfrm>
            <a:off x="7488978" y="2265990"/>
            <a:ext cx="1042063" cy="38739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Deletion/addition actioned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0FB77A-3D02-3F4C-A9BA-CADA8035F698}"/>
              </a:ext>
            </a:extLst>
          </p:cNvPr>
          <p:cNvSpPr/>
          <p:nvPr/>
        </p:nvSpPr>
        <p:spPr>
          <a:xfrm>
            <a:off x="5914203" y="1950401"/>
            <a:ext cx="1345885" cy="22300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If No, no further action required</a:t>
            </a:r>
          </a:p>
        </p:txBody>
      </p: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BD8A4F71-5F39-364B-B16B-C8EFB29AF357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5522200" y="2044972"/>
            <a:ext cx="392003" cy="96674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1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 dirty="0"/>
              <a:t>Monthly Roles &amp; Responsibilities 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33579" y="2740921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8234929" cy="247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>
            <a:off x="1944272" y="3288039"/>
            <a:ext cx="8242743" cy="14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 flipV="1">
            <a:off x="1961125" y="2159800"/>
            <a:ext cx="7951625" cy="3602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H="1" flipV="1">
            <a:off x="10187015" y="1654235"/>
            <a:ext cx="7495" cy="298941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29923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33580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Cook Learn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8228652" cy="149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5B1AA4B3-0452-AA48-B33D-EAA3D6BF8416}"/>
              </a:ext>
            </a:extLst>
          </p:cNvPr>
          <p:cNvSpPr/>
          <p:nvPr/>
        </p:nvSpPr>
        <p:spPr>
          <a:xfrm>
            <a:off x="4898934" y="1702455"/>
            <a:ext cx="1362513" cy="433685"/>
          </a:xfrm>
          <a:prstGeom prst="diamond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Logged in &amp; Complet</a:t>
            </a:r>
            <a:r>
              <a:rPr lang="en-I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6723023" y="1677641"/>
            <a:ext cx="1014350" cy="48215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Advises Distributor to immediately log in and complete 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364B1A0-F2BE-824F-9433-D0162DA8C227}"/>
              </a:ext>
            </a:extLst>
          </p:cNvPr>
          <p:cNvSpPr/>
          <p:nvPr/>
        </p:nvSpPr>
        <p:spPr>
          <a:xfrm>
            <a:off x="1982862" y="2245903"/>
            <a:ext cx="1705346" cy="4453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Email sent to all  DPs with Active Cook Learn Accounts advising that they need to Log in and check there account</a:t>
            </a:r>
            <a:endParaRPr lang="en-PE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D77FAA-0B6B-0846-B065-39A60B00C148}"/>
              </a:ext>
            </a:extLst>
          </p:cNvPr>
          <p:cNvSpPr/>
          <p:nvPr/>
        </p:nvSpPr>
        <p:spPr>
          <a:xfrm>
            <a:off x="2209838" y="2771860"/>
            <a:ext cx="1355018" cy="47681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DP Logs into Cook Learn once a month and checks for any outstanding training and completes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0FB77A-3D02-3F4C-A9BA-CADA8035F698}"/>
              </a:ext>
            </a:extLst>
          </p:cNvPr>
          <p:cNvSpPr/>
          <p:nvPr/>
        </p:nvSpPr>
        <p:spPr>
          <a:xfrm>
            <a:off x="8794130" y="3396332"/>
            <a:ext cx="1247454" cy="1186616"/>
          </a:xfrm>
          <a:prstGeom prst="roundRect">
            <a:avLst>
              <a:gd name="adj" fmla="val 24041"/>
            </a:avLst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Non-Compliant Process Commences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7BCA8-65AD-3E0B-2BA2-56003AEF6B7F}"/>
              </a:ext>
            </a:extLst>
          </p:cNvPr>
          <p:cNvSpPr/>
          <p:nvPr/>
        </p:nvSpPr>
        <p:spPr>
          <a:xfrm>
            <a:off x="3696817" y="1748698"/>
            <a:ext cx="1014348" cy="37986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2EA4C-BAC6-50FD-4F49-8484D2511444}"/>
              </a:ext>
            </a:extLst>
          </p:cNvPr>
          <p:cNvSpPr txBox="1"/>
          <p:nvPr/>
        </p:nvSpPr>
        <p:spPr>
          <a:xfrm>
            <a:off x="3735231" y="1748707"/>
            <a:ext cx="1042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Checks user log ins once a month from the generated report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67DC1AF-325A-5841-C44E-8AC13AA6AD2F}"/>
              </a:ext>
            </a:extLst>
          </p:cNvPr>
          <p:cNvCxnSpPr>
            <a:endCxn id="38" idx="1"/>
          </p:cNvCxnSpPr>
          <p:nvPr/>
        </p:nvCxnSpPr>
        <p:spPr>
          <a:xfrm rot="16200000" flipH="1">
            <a:off x="1936856" y="2737288"/>
            <a:ext cx="318988" cy="2269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98B17F6-7684-5327-5641-6B0510966BF5}"/>
              </a:ext>
            </a:extLst>
          </p:cNvPr>
          <p:cNvCxnSpPr>
            <a:stCxn id="38" idx="3"/>
            <a:endCxn id="7" idx="2"/>
          </p:cNvCxnSpPr>
          <p:nvPr/>
        </p:nvCxnSpPr>
        <p:spPr>
          <a:xfrm flipV="1">
            <a:off x="3564856" y="2164205"/>
            <a:ext cx="691406" cy="84606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372ECD-7C59-8865-E145-B432EF16665D}"/>
              </a:ext>
            </a:extLst>
          </p:cNvPr>
          <p:cNvCxnSpPr>
            <a:stCxn id="7" idx="3"/>
            <a:endCxn id="68" idx="1"/>
          </p:cNvCxnSpPr>
          <p:nvPr/>
        </p:nvCxnSpPr>
        <p:spPr>
          <a:xfrm flipV="1">
            <a:off x="4777293" y="1919298"/>
            <a:ext cx="121641" cy="37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634924-DE01-3B11-E308-9D1395EB34CD}"/>
              </a:ext>
            </a:extLst>
          </p:cNvPr>
          <p:cNvCxnSpPr/>
          <p:nvPr/>
        </p:nvCxnSpPr>
        <p:spPr>
          <a:xfrm>
            <a:off x="9615055" y="1956456"/>
            <a:ext cx="0" cy="29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FA42629-7296-341B-DF4C-C5E562B5E481}"/>
              </a:ext>
            </a:extLst>
          </p:cNvPr>
          <p:cNvSpPr/>
          <p:nvPr/>
        </p:nvSpPr>
        <p:spPr>
          <a:xfrm>
            <a:off x="4391441" y="2760347"/>
            <a:ext cx="1192191" cy="5071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07A7D-28F2-8832-48F1-4192BDBF2CC3}"/>
              </a:ext>
            </a:extLst>
          </p:cNvPr>
          <p:cNvSpPr txBox="1"/>
          <p:nvPr/>
        </p:nvSpPr>
        <p:spPr>
          <a:xfrm>
            <a:off x="4464068" y="2717881"/>
            <a:ext cx="1115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 further action required if DPs have logged in &amp; completed training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2A4D2B-E0F4-CD72-4AE1-95ACA34E3027}"/>
              </a:ext>
            </a:extLst>
          </p:cNvPr>
          <p:cNvCxnSpPr>
            <a:stCxn id="68" idx="2"/>
            <a:endCxn id="19" idx="0"/>
          </p:cNvCxnSpPr>
          <p:nvPr/>
        </p:nvCxnSpPr>
        <p:spPr>
          <a:xfrm flipH="1">
            <a:off x="5022054" y="2136140"/>
            <a:ext cx="558137" cy="581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1FCEC9-F6AA-4844-5966-4AC98A4587A9}"/>
              </a:ext>
            </a:extLst>
          </p:cNvPr>
          <p:cNvCxnSpPr>
            <a:stCxn id="68" idx="3"/>
            <a:endCxn id="75" idx="1"/>
          </p:cNvCxnSpPr>
          <p:nvPr/>
        </p:nvCxnSpPr>
        <p:spPr>
          <a:xfrm flipV="1">
            <a:off x="6261447" y="1918721"/>
            <a:ext cx="461576" cy="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390D0A-20E1-4766-001E-3EABABD8A40A}"/>
              </a:ext>
            </a:extLst>
          </p:cNvPr>
          <p:cNvSpPr txBox="1"/>
          <p:nvPr/>
        </p:nvSpPr>
        <p:spPr>
          <a:xfrm>
            <a:off x="5014559" y="2334821"/>
            <a:ext cx="4430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Yes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90B24D-0785-39B8-0AE4-1BA1332CD1A9}"/>
              </a:ext>
            </a:extLst>
          </p:cNvPr>
          <p:cNvSpPr txBox="1"/>
          <p:nvPr/>
        </p:nvSpPr>
        <p:spPr>
          <a:xfrm>
            <a:off x="6331673" y="175613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/>
              <a:t>NO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1DE90-00FC-D123-5437-D2D059A50240}"/>
              </a:ext>
            </a:extLst>
          </p:cNvPr>
          <p:cNvSpPr/>
          <p:nvPr/>
        </p:nvSpPr>
        <p:spPr>
          <a:xfrm>
            <a:off x="8830530" y="1682999"/>
            <a:ext cx="1064789" cy="4512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D16BC123-A5FA-9583-BA93-3770BB1E99DF}"/>
              </a:ext>
            </a:extLst>
          </p:cNvPr>
          <p:cNvSpPr/>
          <p:nvPr/>
        </p:nvSpPr>
        <p:spPr>
          <a:xfrm>
            <a:off x="6549940" y="2771265"/>
            <a:ext cx="1362513" cy="433685"/>
          </a:xfrm>
          <a:prstGeom prst="diamond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Logged in &amp; Complet</a:t>
            </a:r>
            <a:r>
              <a:rPr lang="en-I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</a:t>
            </a:r>
          </a:p>
        </p:txBody>
      </p:sp>
      <p:sp>
        <p:nvSpPr>
          <p:cNvPr id="61" name="Rounded Rectangle 50">
            <a:extLst>
              <a:ext uri="{FF2B5EF4-FFF2-40B4-BE49-F238E27FC236}">
                <a16:creationId xmlns:a16="http://schemas.microsoft.com/office/drawing/2014/main" id="{D3BF9BE4-CF08-DD82-62E4-65742DD8D388}"/>
              </a:ext>
            </a:extLst>
          </p:cNvPr>
          <p:cNvSpPr/>
          <p:nvPr/>
        </p:nvSpPr>
        <p:spPr>
          <a:xfrm>
            <a:off x="7912453" y="1734085"/>
            <a:ext cx="769729" cy="38739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Further Action Required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8BC49EB-7A3E-7226-72F3-26C7E89F29D2}"/>
              </a:ext>
            </a:extLst>
          </p:cNvPr>
          <p:cNvSpPr/>
          <p:nvPr/>
        </p:nvSpPr>
        <p:spPr>
          <a:xfrm>
            <a:off x="931253" y="3291739"/>
            <a:ext cx="1007318" cy="668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6454FA0A-5BC9-8947-DB2D-E62ADAEE866E}"/>
              </a:ext>
            </a:extLst>
          </p:cNvPr>
          <p:cNvSpPr txBox="1"/>
          <p:nvPr/>
        </p:nvSpPr>
        <p:spPr>
          <a:xfrm>
            <a:off x="1148862" y="3476376"/>
            <a:ext cx="526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GCA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8122CDC-0ED6-BB9D-C708-F35962369523}"/>
              </a:ext>
            </a:extLst>
          </p:cNvPr>
          <p:cNvSpPr txBox="1"/>
          <p:nvPr/>
        </p:nvSpPr>
        <p:spPr>
          <a:xfrm>
            <a:off x="8813029" y="1699673"/>
            <a:ext cx="1130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Advises GCA/IMM Ops to commence non compliant process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9C1DDAE-51AA-D7B9-FAF5-ACC93E12385D}"/>
              </a:ext>
            </a:extLst>
          </p:cNvPr>
          <p:cNvSpPr/>
          <p:nvPr/>
        </p:nvSpPr>
        <p:spPr>
          <a:xfrm>
            <a:off x="929922" y="3971557"/>
            <a:ext cx="1007318" cy="672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056E9D94-3EC6-9ACA-CAA3-8BA29CF461F7}"/>
              </a:ext>
            </a:extLst>
          </p:cNvPr>
          <p:cNvSpPr txBox="1"/>
          <p:nvPr/>
        </p:nvSpPr>
        <p:spPr>
          <a:xfrm>
            <a:off x="1148862" y="4122938"/>
            <a:ext cx="78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IMM Operations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395F1DC9-A0F7-856A-AF5D-285ADBCB8E3F}"/>
              </a:ext>
            </a:extLst>
          </p:cNvPr>
          <p:cNvCxnSpPr>
            <a:cxnSpLocks/>
            <a:stCxn id="75" idx="2"/>
            <a:endCxn id="37" idx="0"/>
          </p:cNvCxnSpPr>
          <p:nvPr/>
        </p:nvCxnSpPr>
        <p:spPr>
          <a:xfrm>
            <a:off x="7230198" y="2159800"/>
            <a:ext cx="999" cy="611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2511ECAE-1A7B-D83E-65CF-300C560C1DFC}"/>
              </a:ext>
            </a:extLst>
          </p:cNvPr>
          <p:cNvCxnSpPr>
            <a:stCxn id="37" idx="3"/>
            <a:endCxn id="61" idx="2"/>
          </p:cNvCxnSpPr>
          <p:nvPr/>
        </p:nvCxnSpPr>
        <p:spPr>
          <a:xfrm flipV="1">
            <a:off x="7912453" y="2121475"/>
            <a:ext cx="384865" cy="86663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1" name="Connector: Elbow 270">
            <a:extLst>
              <a:ext uri="{FF2B5EF4-FFF2-40B4-BE49-F238E27FC236}">
                <a16:creationId xmlns:a16="http://schemas.microsoft.com/office/drawing/2014/main" id="{BDCB8551-33AA-0D45-4B84-449E42B149DB}"/>
              </a:ext>
            </a:extLst>
          </p:cNvPr>
          <p:cNvCxnSpPr>
            <a:cxnSpLocks/>
          </p:cNvCxnSpPr>
          <p:nvPr/>
        </p:nvCxnSpPr>
        <p:spPr>
          <a:xfrm flipV="1">
            <a:off x="7904474" y="2153652"/>
            <a:ext cx="1450472" cy="85390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8" name="Connector: Elbow 277">
            <a:extLst>
              <a:ext uri="{FF2B5EF4-FFF2-40B4-BE49-F238E27FC236}">
                <a16:creationId xmlns:a16="http://schemas.microsoft.com/office/drawing/2014/main" id="{A7D331A5-47E1-129E-E66E-38FB62DBD867}"/>
              </a:ext>
            </a:extLst>
          </p:cNvPr>
          <p:cNvCxnSpPr>
            <a:stCxn id="258" idx="3"/>
          </p:cNvCxnSpPr>
          <p:nvPr/>
        </p:nvCxnSpPr>
        <p:spPr>
          <a:xfrm flipH="1">
            <a:off x="9903987" y="1907422"/>
            <a:ext cx="39644" cy="1488343"/>
          </a:xfrm>
          <a:prstGeom prst="bentConnector4">
            <a:avLst>
              <a:gd name="adj1" fmla="val -576632"/>
              <a:gd name="adj2" fmla="val 5697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EEAFAA29-4799-465A-0C63-0D117D26FE3E}"/>
              </a:ext>
            </a:extLst>
          </p:cNvPr>
          <p:cNvSpPr txBox="1"/>
          <p:nvPr/>
        </p:nvSpPr>
        <p:spPr>
          <a:xfrm>
            <a:off x="8008563" y="2465544"/>
            <a:ext cx="3619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Yes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443ABF22-EC84-298C-11A3-D0A960097021}"/>
              </a:ext>
            </a:extLst>
          </p:cNvPr>
          <p:cNvSpPr txBox="1"/>
          <p:nvPr/>
        </p:nvSpPr>
        <p:spPr>
          <a:xfrm>
            <a:off x="9066192" y="2526337"/>
            <a:ext cx="3848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No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1808778B-13CB-E5CC-DE3B-14462A907249}"/>
              </a:ext>
            </a:extLst>
          </p:cNvPr>
          <p:cNvCxnSpPr>
            <a:cxnSpLocks/>
          </p:cNvCxnSpPr>
          <p:nvPr/>
        </p:nvCxnSpPr>
        <p:spPr>
          <a:xfrm>
            <a:off x="1937240" y="3987574"/>
            <a:ext cx="8242743" cy="14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92D5E438-759A-1A7A-11FC-BF408D116B5C}"/>
              </a:ext>
            </a:extLst>
          </p:cNvPr>
          <p:cNvCxnSpPr>
            <a:cxnSpLocks/>
          </p:cNvCxnSpPr>
          <p:nvPr/>
        </p:nvCxnSpPr>
        <p:spPr>
          <a:xfrm>
            <a:off x="1944272" y="4627186"/>
            <a:ext cx="8242743" cy="146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456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3D07731-420D-7547-AF6C-C7E2D7D8375E}" vid="{F9288E08-9D79-8345-81E4-B1ED3F54BC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F7DEA2053F5408B0161A663AFB55C" ma:contentTypeVersion="12" ma:contentTypeDescription="Create a new document." ma:contentTypeScope="" ma:versionID="4c77da77359a113fec6555f9a240c0b7">
  <xsd:schema xmlns:xsd="http://www.w3.org/2001/XMLSchema" xmlns:xs="http://www.w3.org/2001/XMLSchema" xmlns:p="http://schemas.microsoft.com/office/2006/metadata/properties" xmlns:ns2="faef7275-6d89-4a99-9bf4-a563d0f6d814" xmlns:ns3="dfc6a663-60cc-4050-898b-ce28af6b299a" targetNamespace="http://schemas.microsoft.com/office/2006/metadata/properties" ma:root="true" ma:fieldsID="12d59bbcaa7df18c400781fc43ecb1eb" ns2:_="" ns3:_="">
    <xsd:import namespace="faef7275-6d89-4a99-9bf4-a563d0f6d814"/>
    <xsd:import namespace="dfc6a663-60cc-4050-898b-ce28af6b2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f7275-6d89-4a99-9bf4-a563d0f6d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6a663-60cc-4050-898b-ce28af6b29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c6a663-60cc-4050-898b-ce28af6b299a">
      <UserInfo>
        <DisplayName>Enright, Imelda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D2BA3C-EB07-48BB-8613-CE3FDC7CB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BB55A-7BCC-4C12-8C8C-1A383BC9D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ef7275-6d89-4a99-9bf4-a563d0f6d814"/>
    <ds:schemaRef ds:uri="dfc6a663-60cc-4050-898b-ce28af6b2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3ABD8-3A72-42E3-A4CE-44AB6102986C}">
  <ds:schemaRefs>
    <ds:schemaRef ds:uri="http://schemas.microsoft.com/office/2006/metadata/properties"/>
    <ds:schemaRef ds:uri="http://schemas.microsoft.com/office/infopath/2007/PartnerControls"/>
    <ds:schemaRef ds:uri="dfc6a663-60cc-4050-898b-ce28af6b29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745</Words>
  <Application>Microsoft Office PowerPoint</Application>
  <PresentationFormat>Widescreen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</vt:lpstr>
      <vt:lpstr>Calibri</vt:lpstr>
      <vt:lpstr>Calibri Light</vt:lpstr>
      <vt:lpstr>2_Custom Design</vt:lpstr>
      <vt:lpstr>2_Office Theme</vt:lpstr>
      <vt:lpstr>PowerPoint Presentation</vt:lpstr>
      <vt:lpstr>Training compliance</vt:lpstr>
      <vt:lpstr>Non-Compliant Training                                                         Failure to complete the assigned training may be a breach of the distributor’s contractual obligations and is classed as non-compliant. ​</vt:lpstr>
      <vt:lpstr>New users</vt:lpstr>
      <vt:lpstr>Forgotten password</vt:lpstr>
      <vt:lpstr>Corporate training allocation</vt:lpstr>
      <vt:lpstr>Clinical/Product training allocation</vt:lpstr>
      <vt:lpstr>Active user validation</vt:lpstr>
      <vt:lpstr>Monthly Roles &amp; Responsibilities </vt:lpstr>
      <vt:lpstr>Viewing Training Report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Fraley, Rob</dc:creator>
  <cp:lastModifiedBy>Sleath, Jason</cp:lastModifiedBy>
  <cp:revision>16</cp:revision>
  <dcterms:created xsi:type="dcterms:W3CDTF">2021-02-11T12:13:17Z</dcterms:created>
  <dcterms:modified xsi:type="dcterms:W3CDTF">2023-07-05T07:30:38Z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0x0101006D7F7DEA2053F5408B0161A663AFB55C</vt:lpwstr>
  </property>
</Properties>
</file>